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6"/>
  </p:notesMasterIdLst>
  <p:sldIdLst>
    <p:sldId id="256" r:id="rId2"/>
    <p:sldId id="257" r:id="rId3"/>
    <p:sldId id="369" r:id="rId4"/>
    <p:sldId id="265" r:id="rId5"/>
    <p:sldId id="269" r:id="rId6"/>
    <p:sldId id="270" r:id="rId7"/>
    <p:sldId id="295" r:id="rId8"/>
    <p:sldId id="377" r:id="rId9"/>
    <p:sldId id="321" r:id="rId10"/>
    <p:sldId id="378" r:id="rId11"/>
    <p:sldId id="379" r:id="rId12"/>
    <p:sldId id="307" r:id="rId13"/>
    <p:sldId id="380" r:id="rId14"/>
    <p:sldId id="272" r:id="rId15"/>
    <p:sldId id="273" r:id="rId16"/>
    <p:sldId id="322" r:id="rId17"/>
    <p:sldId id="278" r:id="rId18"/>
    <p:sldId id="381" r:id="rId19"/>
    <p:sldId id="373" r:id="rId20"/>
    <p:sldId id="349" r:id="rId21"/>
    <p:sldId id="311" r:id="rId22"/>
    <p:sldId id="296" r:id="rId23"/>
    <p:sldId id="276" r:id="rId24"/>
    <p:sldId id="297" r:id="rId25"/>
    <p:sldId id="280" r:id="rId26"/>
    <p:sldId id="319" r:id="rId27"/>
    <p:sldId id="314" r:id="rId28"/>
    <p:sldId id="318" r:id="rId29"/>
    <p:sldId id="312" r:id="rId30"/>
    <p:sldId id="286" r:id="rId31"/>
    <p:sldId id="287" r:id="rId32"/>
    <p:sldId id="384" r:id="rId33"/>
    <p:sldId id="282" r:id="rId34"/>
    <p:sldId id="290" r:id="rId35"/>
    <p:sldId id="283" r:id="rId36"/>
    <p:sldId id="291" r:id="rId37"/>
    <p:sldId id="292" r:id="rId38"/>
    <p:sldId id="294" r:id="rId39"/>
    <p:sldId id="385" r:id="rId40"/>
    <p:sldId id="345" r:id="rId41"/>
    <p:sldId id="317" r:id="rId42"/>
    <p:sldId id="346" r:id="rId43"/>
    <p:sldId id="350" r:id="rId44"/>
    <p:sldId id="351" r:id="rId45"/>
    <p:sldId id="320" r:id="rId46"/>
    <p:sldId id="352" r:id="rId47"/>
    <p:sldId id="353" r:id="rId48"/>
    <p:sldId id="354" r:id="rId49"/>
    <p:sldId id="355" r:id="rId50"/>
    <p:sldId id="325" r:id="rId51"/>
    <p:sldId id="356" r:id="rId52"/>
    <p:sldId id="386" r:id="rId53"/>
    <p:sldId id="358" r:id="rId54"/>
    <p:sldId id="326" r:id="rId55"/>
    <p:sldId id="343" r:id="rId56"/>
    <p:sldId id="327" r:id="rId57"/>
    <p:sldId id="328" r:id="rId58"/>
    <p:sldId id="329" r:id="rId59"/>
    <p:sldId id="330" r:id="rId60"/>
    <p:sldId id="344" r:id="rId61"/>
    <p:sldId id="331" r:id="rId62"/>
    <p:sldId id="332" r:id="rId63"/>
    <p:sldId id="333" r:id="rId64"/>
    <p:sldId id="387" r:id="rId65"/>
    <p:sldId id="334" r:id="rId66"/>
    <p:sldId id="335" r:id="rId67"/>
    <p:sldId id="336" r:id="rId68"/>
    <p:sldId id="337" r:id="rId69"/>
    <p:sldId id="338" r:id="rId70"/>
    <p:sldId id="371" r:id="rId71"/>
    <p:sldId id="340" r:id="rId72"/>
    <p:sldId id="357" r:id="rId73"/>
    <p:sldId id="341" r:id="rId74"/>
    <p:sldId id="31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3B863-D341-4830-841B-59F4924110F9}" v="290" dt="2026-02-04T23:39:19.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29" autoAdjust="0"/>
    <p:restoredTop sz="78460" autoAdjust="0"/>
  </p:normalViewPr>
  <p:slideViewPr>
    <p:cSldViewPr snapToGrid="0">
      <p:cViewPr>
        <p:scale>
          <a:sx n="100" d="100"/>
          <a:sy n="100" d="100"/>
        </p:scale>
        <p:origin x="2814" y="87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rice dupros" userId="12d903bf2c65eacd" providerId="LiveId" clId="{881AEFC3-69B0-4951-AB31-3A05276D633A}"/>
    <pc:docChg chg="undo custSel addSld delSld modSld sldOrd">
      <pc:chgData name="fabrice dupros" userId="12d903bf2c65eacd" providerId="LiveId" clId="{881AEFC3-69B0-4951-AB31-3A05276D633A}" dt="2026-02-04T23:46:30.973" v="1749" actId="47"/>
      <pc:docMkLst>
        <pc:docMk/>
      </pc:docMkLst>
      <pc:sldChg chg="modNotesTx">
        <pc:chgData name="fabrice dupros" userId="12d903bf2c65eacd" providerId="LiveId" clId="{881AEFC3-69B0-4951-AB31-3A05276D633A}" dt="2026-02-04T16:55:33.641" v="642" actId="6549"/>
        <pc:sldMkLst>
          <pc:docMk/>
          <pc:sldMk cId="1650683721" sldId="256"/>
        </pc:sldMkLst>
      </pc:sldChg>
      <pc:sldChg chg="modSp mod">
        <pc:chgData name="fabrice dupros" userId="12d903bf2c65eacd" providerId="LiveId" clId="{881AEFC3-69B0-4951-AB31-3A05276D633A}" dt="2026-02-04T22:53:02.495" v="1441" actId="404"/>
        <pc:sldMkLst>
          <pc:docMk/>
          <pc:sldMk cId="3364983075" sldId="257"/>
        </pc:sldMkLst>
        <pc:spChg chg="mod">
          <ac:chgData name="fabrice dupros" userId="12d903bf2c65eacd" providerId="LiveId" clId="{881AEFC3-69B0-4951-AB31-3A05276D633A}" dt="2026-02-04T22:53:02.495" v="1441" actId="404"/>
          <ac:spMkLst>
            <pc:docMk/>
            <pc:sldMk cId="3364983075" sldId="257"/>
            <ac:spMk id="37" creationId="{69983DFA-9502-4923-9F5D-88F745A12EE2}"/>
          </ac:spMkLst>
        </pc:spChg>
      </pc:sldChg>
      <pc:sldChg chg="addSp delSp modSp mod">
        <pc:chgData name="fabrice dupros" userId="12d903bf2c65eacd" providerId="LiveId" clId="{881AEFC3-69B0-4951-AB31-3A05276D633A}" dt="2026-02-04T22:53:33.324" v="1448" actId="14100"/>
        <pc:sldMkLst>
          <pc:docMk/>
          <pc:sldMk cId="308501794" sldId="265"/>
        </pc:sldMkLst>
        <pc:picChg chg="del">
          <ac:chgData name="fabrice dupros" userId="12d903bf2c65eacd" providerId="LiveId" clId="{881AEFC3-69B0-4951-AB31-3A05276D633A}" dt="2026-02-04T15:10:40.980" v="96" actId="478"/>
          <ac:picMkLst>
            <pc:docMk/>
            <pc:sldMk cId="308501794" sldId="265"/>
            <ac:picMk id="4" creationId="{798362D9-449C-417A-9AEC-83CB3EEC40C8}"/>
          </ac:picMkLst>
        </pc:picChg>
        <pc:picChg chg="add mod">
          <ac:chgData name="fabrice dupros" userId="12d903bf2c65eacd" providerId="LiveId" clId="{881AEFC3-69B0-4951-AB31-3A05276D633A}" dt="2026-02-04T22:53:26.157" v="1445" actId="14100"/>
          <ac:picMkLst>
            <pc:docMk/>
            <pc:sldMk cId="308501794" sldId="265"/>
            <ac:picMk id="10242" creationId="{05AA4BF9-40CE-C2BC-BE6A-DD8E66851AA5}"/>
          </ac:picMkLst>
        </pc:picChg>
        <pc:picChg chg="add mod">
          <ac:chgData name="fabrice dupros" userId="12d903bf2c65eacd" providerId="LiveId" clId="{881AEFC3-69B0-4951-AB31-3A05276D633A}" dt="2026-02-04T22:53:23.637" v="1444" actId="14100"/>
          <ac:picMkLst>
            <pc:docMk/>
            <pc:sldMk cId="308501794" sldId="265"/>
            <ac:picMk id="10244" creationId="{7166598B-7234-64CA-217B-B69390643A9C}"/>
          </ac:picMkLst>
        </pc:picChg>
        <pc:picChg chg="add mod">
          <ac:chgData name="fabrice dupros" userId="12d903bf2c65eacd" providerId="LiveId" clId="{881AEFC3-69B0-4951-AB31-3A05276D633A}" dt="2026-02-04T22:53:33.324" v="1448" actId="14100"/>
          <ac:picMkLst>
            <pc:docMk/>
            <pc:sldMk cId="308501794" sldId="265"/>
            <ac:picMk id="10246" creationId="{6E3FBD9B-3880-655D-50CE-5C56474BB619}"/>
          </ac:picMkLst>
        </pc:picChg>
        <pc:picChg chg="add mod">
          <ac:chgData name="fabrice dupros" userId="12d903bf2c65eacd" providerId="LiveId" clId="{881AEFC3-69B0-4951-AB31-3A05276D633A}" dt="2026-02-04T22:53:30.965" v="1447" actId="1076"/>
          <ac:picMkLst>
            <pc:docMk/>
            <pc:sldMk cId="308501794" sldId="265"/>
            <ac:picMk id="10248" creationId="{D8791D0A-10A1-34DD-8D31-BE5337526C65}"/>
          </ac:picMkLst>
        </pc:picChg>
        <pc:picChg chg="add mod">
          <ac:chgData name="fabrice dupros" userId="12d903bf2c65eacd" providerId="LiveId" clId="{881AEFC3-69B0-4951-AB31-3A05276D633A}" dt="2026-02-04T22:53:21.034" v="1443" actId="1076"/>
          <ac:picMkLst>
            <pc:docMk/>
            <pc:sldMk cId="308501794" sldId="265"/>
            <ac:picMk id="10250" creationId="{B511E93F-5A41-1C11-5FC4-EAAF8BC23446}"/>
          </ac:picMkLst>
        </pc:picChg>
      </pc:sldChg>
      <pc:sldChg chg="modSp mod">
        <pc:chgData name="fabrice dupros" userId="12d903bf2c65eacd" providerId="LiveId" clId="{881AEFC3-69B0-4951-AB31-3A05276D633A}" dt="2026-02-04T18:52:14.167" v="663" actId="20577"/>
        <pc:sldMkLst>
          <pc:docMk/>
          <pc:sldMk cId="3747650309" sldId="269"/>
        </pc:sldMkLst>
        <pc:spChg chg="mod">
          <ac:chgData name="fabrice dupros" userId="12d903bf2c65eacd" providerId="LiveId" clId="{881AEFC3-69B0-4951-AB31-3A05276D633A}" dt="2026-02-04T18:52:14.167" v="663" actId="20577"/>
          <ac:spMkLst>
            <pc:docMk/>
            <pc:sldMk cId="3747650309" sldId="269"/>
            <ac:spMk id="3" creationId="{E0B5363B-84D6-45E3-AFD9-36FBD202A36F}"/>
          </ac:spMkLst>
        </pc:spChg>
      </pc:sldChg>
      <pc:sldChg chg="addSp delSp modSp mod">
        <pc:chgData name="fabrice dupros" userId="12d903bf2c65eacd" providerId="LiveId" clId="{881AEFC3-69B0-4951-AB31-3A05276D633A}" dt="2026-02-04T15:14:48.855" v="170" actId="20577"/>
        <pc:sldMkLst>
          <pc:docMk/>
          <pc:sldMk cId="1814353759" sldId="270"/>
        </pc:sldMkLst>
        <pc:spChg chg="mod">
          <ac:chgData name="fabrice dupros" userId="12d903bf2c65eacd" providerId="LiveId" clId="{881AEFC3-69B0-4951-AB31-3A05276D633A}" dt="2026-02-04T15:14:48.855" v="170" actId="20577"/>
          <ac:spMkLst>
            <pc:docMk/>
            <pc:sldMk cId="1814353759" sldId="270"/>
            <ac:spMk id="3" creationId="{4DD064FE-EE9F-4C93-808C-2ECB3F558CC6}"/>
          </ac:spMkLst>
        </pc:spChg>
        <pc:picChg chg="add mod">
          <ac:chgData name="fabrice dupros" userId="12d903bf2c65eacd" providerId="LiveId" clId="{881AEFC3-69B0-4951-AB31-3A05276D633A}" dt="2026-02-04T15:13:05.730" v="107" actId="14100"/>
          <ac:picMkLst>
            <pc:docMk/>
            <pc:sldMk cId="1814353759" sldId="270"/>
            <ac:picMk id="2" creationId="{C5E213D9-E06B-29F1-4B6C-BD0CD2102F5F}"/>
          </ac:picMkLst>
        </pc:picChg>
        <pc:picChg chg="del">
          <ac:chgData name="fabrice dupros" userId="12d903bf2c65eacd" providerId="LiveId" clId="{881AEFC3-69B0-4951-AB31-3A05276D633A}" dt="2026-02-04T15:12:52.400" v="101" actId="478"/>
          <ac:picMkLst>
            <pc:docMk/>
            <pc:sldMk cId="1814353759" sldId="270"/>
            <ac:picMk id="1026" creationId="{BC475DBD-A1BF-45EB-80A6-4EC4908A5C46}"/>
          </ac:picMkLst>
        </pc:picChg>
      </pc:sldChg>
      <pc:sldChg chg="modSp mod">
        <pc:chgData name="fabrice dupros" userId="12d903bf2c65eacd" providerId="LiveId" clId="{881AEFC3-69B0-4951-AB31-3A05276D633A}" dt="2026-02-04T16:39:58.612" v="485" actId="20577"/>
        <pc:sldMkLst>
          <pc:docMk/>
          <pc:sldMk cId="2327484189" sldId="272"/>
        </pc:sldMkLst>
        <pc:spChg chg="mod">
          <ac:chgData name="fabrice dupros" userId="12d903bf2c65eacd" providerId="LiveId" clId="{881AEFC3-69B0-4951-AB31-3A05276D633A}" dt="2026-02-04T16:39:58.612" v="485" actId="20577"/>
          <ac:spMkLst>
            <pc:docMk/>
            <pc:sldMk cId="2327484189" sldId="272"/>
            <ac:spMk id="6" creationId="{4724ABB7-244F-494B-81BB-0775C8D1566B}"/>
          </ac:spMkLst>
        </pc:spChg>
      </pc:sldChg>
      <pc:sldChg chg="modSp mod">
        <pc:chgData name="fabrice dupros" userId="12d903bf2c65eacd" providerId="LiveId" clId="{881AEFC3-69B0-4951-AB31-3A05276D633A}" dt="2026-02-04T22:54:36.082" v="1450" actId="20577"/>
        <pc:sldMkLst>
          <pc:docMk/>
          <pc:sldMk cId="4062991823" sldId="273"/>
        </pc:sldMkLst>
        <pc:spChg chg="mod">
          <ac:chgData name="fabrice dupros" userId="12d903bf2c65eacd" providerId="LiveId" clId="{881AEFC3-69B0-4951-AB31-3A05276D633A}" dt="2026-02-04T22:54:36.082" v="1450" actId="20577"/>
          <ac:spMkLst>
            <pc:docMk/>
            <pc:sldMk cId="4062991823" sldId="273"/>
            <ac:spMk id="6" creationId="{4724ABB7-244F-494B-81BB-0775C8D1566B}"/>
          </ac:spMkLst>
        </pc:spChg>
      </pc:sldChg>
      <pc:sldChg chg="modSp mod ord">
        <pc:chgData name="fabrice dupros" userId="12d903bf2c65eacd" providerId="LiveId" clId="{881AEFC3-69B0-4951-AB31-3A05276D633A}" dt="2026-02-04T23:45:03.727" v="1744" actId="1076"/>
        <pc:sldMkLst>
          <pc:docMk/>
          <pc:sldMk cId="1188948747" sldId="276"/>
        </pc:sldMkLst>
        <pc:spChg chg="mod">
          <ac:chgData name="fabrice dupros" userId="12d903bf2c65eacd" providerId="LiveId" clId="{881AEFC3-69B0-4951-AB31-3A05276D633A}" dt="2026-02-04T23:45:03.727" v="1744" actId="1076"/>
          <ac:spMkLst>
            <pc:docMk/>
            <pc:sldMk cId="1188948747" sldId="276"/>
            <ac:spMk id="7" creationId="{D70060FB-2894-430F-ABF9-18DD059B744F}"/>
          </ac:spMkLst>
        </pc:spChg>
        <pc:graphicFrameChg chg="mod modGraphic">
          <ac:chgData name="fabrice dupros" userId="12d903bf2c65eacd" providerId="LiveId" clId="{881AEFC3-69B0-4951-AB31-3A05276D633A}" dt="2026-02-04T22:49:42.429" v="1425" actId="403"/>
          <ac:graphicFrameMkLst>
            <pc:docMk/>
            <pc:sldMk cId="1188948747" sldId="276"/>
            <ac:graphicFrameMk id="2" creationId="{3A6FD1EA-2A24-42B9-97E0-E0B20A66EE47}"/>
          </ac:graphicFrameMkLst>
        </pc:graphicFrameChg>
      </pc:sldChg>
      <pc:sldChg chg="addSp delSp modSp mod">
        <pc:chgData name="fabrice dupros" userId="12d903bf2c65eacd" providerId="LiveId" clId="{881AEFC3-69B0-4951-AB31-3A05276D633A}" dt="2026-02-04T18:54:13.153" v="674" actId="732"/>
        <pc:sldMkLst>
          <pc:docMk/>
          <pc:sldMk cId="1106733142" sldId="278"/>
        </pc:sldMkLst>
        <pc:spChg chg="mod">
          <ac:chgData name="fabrice dupros" userId="12d903bf2c65eacd" providerId="LiveId" clId="{881AEFC3-69B0-4951-AB31-3A05276D633A}" dt="2026-02-04T16:40:52.799" v="490" actId="20577"/>
          <ac:spMkLst>
            <pc:docMk/>
            <pc:sldMk cId="1106733142" sldId="278"/>
            <ac:spMk id="6" creationId="{4724ABB7-244F-494B-81BB-0775C8D1566B}"/>
          </ac:spMkLst>
        </pc:spChg>
        <pc:picChg chg="del">
          <ac:chgData name="fabrice dupros" userId="12d903bf2c65eacd" providerId="LiveId" clId="{881AEFC3-69B0-4951-AB31-3A05276D633A}" dt="2026-02-04T16:40:34.870" v="486" actId="478"/>
          <ac:picMkLst>
            <pc:docMk/>
            <pc:sldMk cId="1106733142" sldId="278"/>
            <ac:picMk id="2" creationId="{DAD56FE4-DC7D-40B1-AA7A-248D98F32884}"/>
          </ac:picMkLst>
        </pc:picChg>
        <pc:picChg chg="mod">
          <ac:chgData name="fabrice dupros" userId="12d903bf2c65eacd" providerId="LiveId" clId="{881AEFC3-69B0-4951-AB31-3A05276D633A}" dt="2026-02-04T16:44:27.677" v="511" actId="1076"/>
          <ac:picMkLst>
            <pc:docMk/>
            <pc:sldMk cId="1106733142" sldId="278"/>
            <ac:picMk id="3" creationId="{6BAE93B1-AC8F-4FFC-B836-347C6F9B9BAE}"/>
          </ac:picMkLst>
        </pc:picChg>
        <pc:picChg chg="del">
          <ac:chgData name="fabrice dupros" userId="12d903bf2c65eacd" providerId="LiveId" clId="{881AEFC3-69B0-4951-AB31-3A05276D633A}" dt="2026-02-04T16:40:56.916" v="492" actId="478"/>
          <ac:picMkLst>
            <pc:docMk/>
            <pc:sldMk cId="1106733142" sldId="278"/>
            <ac:picMk id="4" creationId="{EE698139-16DC-4DA7-9D9F-420A919856CC}"/>
          </ac:picMkLst>
        </pc:picChg>
        <pc:picChg chg="add mod modCrop">
          <ac:chgData name="fabrice dupros" userId="12d903bf2c65eacd" providerId="LiveId" clId="{881AEFC3-69B0-4951-AB31-3A05276D633A}" dt="2026-02-04T18:54:13.153" v="674" actId="732"/>
          <ac:picMkLst>
            <pc:docMk/>
            <pc:sldMk cId="1106733142" sldId="278"/>
            <ac:picMk id="5" creationId="{264C78BB-FAB5-E0BF-7E50-0002037C6A61}"/>
          </ac:picMkLst>
        </pc:picChg>
        <pc:picChg chg="add mod">
          <ac:chgData name="fabrice dupros" userId="12d903bf2c65eacd" providerId="LiveId" clId="{881AEFC3-69B0-4951-AB31-3A05276D633A}" dt="2026-02-04T16:45:18.024" v="526" actId="1076"/>
          <ac:picMkLst>
            <pc:docMk/>
            <pc:sldMk cId="1106733142" sldId="278"/>
            <ac:picMk id="7" creationId="{7936CF00-BC8E-007E-147A-2C3680F51D5E}"/>
          </ac:picMkLst>
        </pc:picChg>
        <pc:picChg chg="mod">
          <ac:chgData name="fabrice dupros" userId="12d903bf2c65eacd" providerId="LiveId" clId="{881AEFC3-69B0-4951-AB31-3A05276D633A}" dt="2026-02-04T18:53:55.436" v="667" actId="1076"/>
          <ac:picMkLst>
            <pc:docMk/>
            <pc:sldMk cId="1106733142" sldId="278"/>
            <ac:picMk id="3076" creationId="{950769CC-CB2D-4CA9-91F3-A0A412BC5A6C}"/>
          </ac:picMkLst>
        </pc:picChg>
        <pc:picChg chg="del mod">
          <ac:chgData name="fabrice dupros" userId="12d903bf2c65eacd" providerId="LiveId" clId="{881AEFC3-69B0-4951-AB31-3A05276D633A}" dt="2026-02-04T16:42:47.038" v="504" actId="478"/>
          <ac:picMkLst>
            <pc:docMk/>
            <pc:sldMk cId="1106733142" sldId="278"/>
            <ac:picMk id="3078" creationId="{0BE14AC0-2397-4E34-B6CC-62E5E1B792C4}"/>
          </ac:picMkLst>
        </pc:picChg>
        <pc:picChg chg="del">
          <ac:chgData name="fabrice dupros" userId="12d903bf2c65eacd" providerId="LiveId" clId="{881AEFC3-69B0-4951-AB31-3A05276D633A}" dt="2026-02-04T16:40:44.808" v="487" actId="478"/>
          <ac:picMkLst>
            <pc:docMk/>
            <pc:sldMk cId="1106733142" sldId="278"/>
            <ac:picMk id="3084" creationId="{C82060B7-2B9A-40DA-875D-739CD29C33D5}"/>
          </ac:picMkLst>
        </pc:picChg>
        <pc:picChg chg="del">
          <ac:chgData name="fabrice dupros" userId="12d903bf2c65eacd" providerId="LiveId" clId="{881AEFC3-69B0-4951-AB31-3A05276D633A}" dt="2026-02-04T16:40:48.670" v="488" actId="478"/>
          <ac:picMkLst>
            <pc:docMk/>
            <pc:sldMk cId="1106733142" sldId="278"/>
            <ac:picMk id="3086" creationId="{47895F12-6385-436A-82B6-23ACA025A9E0}"/>
          </ac:picMkLst>
        </pc:picChg>
        <pc:picChg chg="add mod">
          <ac:chgData name="fabrice dupros" userId="12d903bf2c65eacd" providerId="LiveId" clId="{881AEFC3-69B0-4951-AB31-3A05276D633A}" dt="2026-02-04T18:54:06.042" v="672" actId="732"/>
          <ac:picMkLst>
            <pc:docMk/>
            <pc:sldMk cId="1106733142" sldId="278"/>
            <ac:picMk id="5122" creationId="{9FDB690C-665D-CE4B-B76F-21BB2DD0A796}"/>
          </ac:picMkLst>
        </pc:picChg>
        <pc:picChg chg="add mod">
          <ac:chgData name="fabrice dupros" userId="12d903bf2c65eacd" providerId="LiveId" clId="{881AEFC3-69B0-4951-AB31-3A05276D633A}" dt="2026-02-04T16:45:15.909" v="525" actId="1076"/>
          <ac:picMkLst>
            <pc:docMk/>
            <pc:sldMk cId="1106733142" sldId="278"/>
            <ac:picMk id="5124" creationId="{59775535-3EBC-DBE8-A02C-CADD2FBCA58C}"/>
          </ac:picMkLst>
        </pc:picChg>
      </pc:sldChg>
      <pc:sldChg chg="modSp mod ord">
        <pc:chgData name="fabrice dupros" userId="12d903bf2c65eacd" providerId="LiveId" clId="{881AEFC3-69B0-4951-AB31-3A05276D633A}" dt="2026-02-04T23:44:31.516" v="1742" actId="14100"/>
        <pc:sldMkLst>
          <pc:docMk/>
          <pc:sldMk cId="1628156223" sldId="280"/>
        </pc:sldMkLst>
        <pc:graphicFrameChg chg="modGraphic">
          <ac:chgData name="fabrice dupros" userId="12d903bf2c65eacd" providerId="LiveId" clId="{881AEFC3-69B0-4951-AB31-3A05276D633A}" dt="2026-02-04T23:44:31.516" v="1742" actId="14100"/>
          <ac:graphicFrameMkLst>
            <pc:docMk/>
            <pc:sldMk cId="1628156223" sldId="280"/>
            <ac:graphicFrameMk id="2" creationId="{9E98F7C1-FBD2-4627-8A80-C5706256C6B2}"/>
          </ac:graphicFrameMkLst>
        </pc:graphicFrameChg>
      </pc:sldChg>
      <pc:sldChg chg="modSp mod">
        <pc:chgData name="fabrice dupros" userId="12d903bf2c65eacd" providerId="LiveId" clId="{881AEFC3-69B0-4951-AB31-3A05276D633A}" dt="2026-02-04T23:42:08.968" v="1708" actId="20577"/>
        <pc:sldMkLst>
          <pc:docMk/>
          <pc:sldMk cId="3934178665" sldId="282"/>
        </pc:sldMkLst>
        <pc:spChg chg="mod">
          <ac:chgData name="fabrice dupros" userId="12d903bf2c65eacd" providerId="LiveId" clId="{881AEFC3-69B0-4951-AB31-3A05276D633A}" dt="2026-02-04T23:42:08.968" v="1708" actId="20577"/>
          <ac:spMkLst>
            <pc:docMk/>
            <pc:sldMk cId="3934178665" sldId="282"/>
            <ac:spMk id="5" creationId="{5E5BD372-88AC-44A3-992C-7D628F3A93F2}"/>
          </ac:spMkLst>
        </pc:spChg>
      </pc:sldChg>
      <pc:sldChg chg="modSp mod ord">
        <pc:chgData name="fabrice dupros" userId="12d903bf2c65eacd" providerId="LiveId" clId="{881AEFC3-69B0-4951-AB31-3A05276D633A}" dt="2026-02-04T22:47:01.383" v="1422" actId="20577"/>
        <pc:sldMkLst>
          <pc:docMk/>
          <pc:sldMk cId="492578810" sldId="286"/>
        </pc:sldMkLst>
        <pc:graphicFrameChg chg="mod modGraphic">
          <ac:chgData name="fabrice dupros" userId="12d903bf2c65eacd" providerId="LiveId" clId="{881AEFC3-69B0-4951-AB31-3A05276D633A}" dt="2026-02-04T22:47:01.383" v="1422" actId="20577"/>
          <ac:graphicFrameMkLst>
            <pc:docMk/>
            <pc:sldMk cId="492578810" sldId="286"/>
            <ac:graphicFrameMk id="2" creationId="{E1AC376C-8184-42D4-B9E6-1772ED38C166}"/>
          </ac:graphicFrameMkLst>
        </pc:graphicFrameChg>
      </pc:sldChg>
      <pc:sldChg chg="modSp mod ord">
        <pc:chgData name="fabrice dupros" userId="12d903bf2c65eacd" providerId="LiveId" clId="{881AEFC3-69B0-4951-AB31-3A05276D633A}" dt="2026-02-04T23:42:43.756" v="1717" actId="20577"/>
        <pc:sldMkLst>
          <pc:docMk/>
          <pc:sldMk cId="3773372284" sldId="287"/>
        </pc:sldMkLst>
        <pc:spChg chg="mod">
          <ac:chgData name="fabrice dupros" userId="12d903bf2c65eacd" providerId="LiveId" clId="{881AEFC3-69B0-4951-AB31-3A05276D633A}" dt="2026-02-04T23:42:43.756" v="1717" actId="20577"/>
          <ac:spMkLst>
            <pc:docMk/>
            <pc:sldMk cId="3773372284" sldId="287"/>
            <ac:spMk id="3" creationId="{C7297792-4128-48F7-9589-6C9AFB32CC45}"/>
          </ac:spMkLst>
        </pc:spChg>
      </pc:sldChg>
      <pc:sldChg chg="modSp mod">
        <pc:chgData name="fabrice dupros" userId="12d903bf2c65eacd" providerId="LiveId" clId="{881AEFC3-69B0-4951-AB31-3A05276D633A}" dt="2026-02-04T23:41:35.683" v="1699" actId="20577"/>
        <pc:sldMkLst>
          <pc:docMk/>
          <pc:sldMk cId="282667059" sldId="290"/>
        </pc:sldMkLst>
        <pc:spChg chg="mod">
          <ac:chgData name="fabrice dupros" userId="12d903bf2c65eacd" providerId="LiveId" clId="{881AEFC3-69B0-4951-AB31-3A05276D633A}" dt="2026-02-04T23:41:35.683" v="1699" actId="20577"/>
          <ac:spMkLst>
            <pc:docMk/>
            <pc:sldMk cId="282667059" sldId="290"/>
            <ac:spMk id="4" creationId="{9FDC5EC5-E41F-4335-A9A6-ABD47B759F08}"/>
          </ac:spMkLst>
        </pc:spChg>
      </pc:sldChg>
      <pc:sldChg chg="modSp mod modNotesTx">
        <pc:chgData name="fabrice dupros" userId="12d903bf2c65eacd" providerId="LiveId" clId="{881AEFC3-69B0-4951-AB31-3A05276D633A}" dt="2026-02-04T23:39:18.354" v="1567" actId="20577"/>
        <pc:sldMkLst>
          <pc:docMk/>
          <pc:sldMk cId="1138700720" sldId="291"/>
        </pc:sldMkLst>
        <pc:spChg chg="mod">
          <ac:chgData name="fabrice dupros" userId="12d903bf2c65eacd" providerId="LiveId" clId="{881AEFC3-69B0-4951-AB31-3A05276D633A}" dt="2026-02-04T22:55:46.335" v="1455" actId="20577"/>
          <ac:spMkLst>
            <pc:docMk/>
            <pc:sldMk cId="1138700720" sldId="291"/>
            <ac:spMk id="3" creationId="{ECD80D8C-3315-426A-9FEE-3A05100C76FE}"/>
          </ac:spMkLst>
        </pc:spChg>
        <pc:spChg chg="mod">
          <ac:chgData name="fabrice dupros" userId="12d903bf2c65eacd" providerId="LiveId" clId="{881AEFC3-69B0-4951-AB31-3A05276D633A}" dt="2026-02-04T23:39:08.915" v="1565" actId="21"/>
          <ac:spMkLst>
            <pc:docMk/>
            <pc:sldMk cId="1138700720" sldId="291"/>
            <ac:spMk id="4" creationId="{6EB76B8B-D7F1-461F-AEC5-90C297A7761B}"/>
          </ac:spMkLst>
        </pc:spChg>
      </pc:sldChg>
      <pc:sldChg chg="delSp modSp mod">
        <pc:chgData name="fabrice dupros" userId="12d903bf2c65eacd" providerId="LiveId" clId="{881AEFC3-69B0-4951-AB31-3A05276D633A}" dt="2026-02-04T15:15:08.784" v="175" actId="14100"/>
        <pc:sldMkLst>
          <pc:docMk/>
          <pc:sldMk cId="38386628" sldId="295"/>
        </pc:sldMkLst>
        <pc:spChg chg="mod">
          <ac:chgData name="fabrice dupros" userId="12d903bf2c65eacd" providerId="LiveId" clId="{881AEFC3-69B0-4951-AB31-3A05276D633A}" dt="2026-02-04T15:15:08.784" v="175" actId="14100"/>
          <ac:spMkLst>
            <pc:docMk/>
            <pc:sldMk cId="38386628" sldId="295"/>
            <ac:spMk id="3" creationId="{4DD064FE-EE9F-4C93-808C-2ECB3F558CC6}"/>
          </ac:spMkLst>
        </pc:spChg>
        <pc:picChg chg="del">
          <ac:chgData name="fabrice dupros" userId="12d903bf2c65eacd" providerId="LiveId" clId="{881AEFC3-69B0-4951-AB31-3A05276D633A}" dt="2026-02-04T15:14:58.937" v="171" actId="478"/>
          <ac:picMkLst>
            <pc:docMk/>
            <pc:sldMk cId="38386628" sldId="295"/>
            <ac:picMk id="2" creationId="{82FF272B-5624-3CCA-3DEC-169411FC17A3}"/>
          </ac:picMkLst>
        </pc:picChg>
      </pc:sldChg>
      <pc:sldChg chg="modSp mod">
        <pc:chgData name="fabrice dupros" userId="12d903bf2c65eacd" providerId="LiveId" clId="{881AEFC3-69B0-4951-AB31-3A05276D633A}" dt="2026-02-04T18:58:02.555" v="717" actId="6549"/>
        <pc:sldMkLst>
          <pc:docMk/>
          <pc:sldMk cId="2961029224" sldId="296"/>
        </pc:sldMkLst>
        <pc:spChg chg="mod">
          <ac:chgData name="fabrice dupros" userId="12d903bf2c65eacd" providerId="LiveId" clId="{881AEFC3-69B0-4951-AB31-3A05276D633A}" dt="2026-02-04T18:58:02.555" v="717" actId="6549"/>
          <ac:spMkLst>
            <pc:docMk/>
            <pc:sldMk cId="2961029224" sldId="296"/>
            <ac:spMk id="3" creationId="{E4BBC838-ADDE-4E9E-8B9E-962879A72CA2}"/>
          </ac:spMkLst>
        </pc:spChg>
        <pc:spChg chg="mod">
          <ac:chgData name="fabrice dupros" userId="12d903bf2c65eacd" providerId="LiveId" clId="{881AEFC3-69B0-4951-AB31-3A05276D633A}" dt="2026-02-04T16:50:59.245" v="587" actId="20577"/>
          <ac:spMkLst>
            <pc:docMk/>
            <pc:sldMk cId="2961029224" sldId="296"/>
            <ac:spMk id="6" creationId="{4724ABB7-244F-494B-81BB-0775C8D1566B}"/>
          </ac:spMkLst>
        </pc:spChg>
      </pc:sldChg>
      <pc:sldChg chg="ord">
        <pc:chgData name="fabrice dupros" userId="12d903bf2c65eacd" providerId="LiveId" clId="{881AEFC3-69B0-4951-AB31-3A05276D633A}" dt="2026-02-04T16:51:15.548" v="591"/>
        <pc:sldMkLst>
          <pc:docMk/>
          <pc:sldMk cId="2579547143" sldId="297"/>
        </pc:sldMkLst>
      </pc:sldChg>
      <pc:sldChg chg="modSp del mod">
        <pc:chgData name="fabrice dupros" userId="12d903bf2c65eacd" providerId="LiveId" clId="{881AEFC3-69B0-4951-AB31-3A05276D633A}" dt="2026-02-04T18:53:49.040" v="666" actId="47"/>
        <pc:sldMkLst>
          <pc:docMk/>
          <pc:sldMk cId="3156169042" sldId="306"/>
        </pc:sldMkLst>
        <pc:spChg chg="mod">
          <ac:chgData name="fabrice dupros" userId="12d903bf2c65eacd" providerId="LiveId" clId="{881AEFC3-69B0-4951-AB31-3A05276D633A}" dt="2026-02-04T16:49:33.329" v="573" actId="20577"/>
          <ac:spMkLst>
            <pc:docMk/>
            <pc:sldMk cId="3156169042" sldId="306"/>
            <ac:spMk id="6" creationId="{4724ABB7-244F-494B-81BB-0775C8D1566B}"/>
          </ac:spMkLst>
        </pc:spChg>
      </pc:sldChg>
      <pc:sldChg chg="modSp mod ord">
        <pc:chgData name="fabrice dupros" userId="12d903bf2c65eacd" providerId="LiveId" clId="{881AEFC3-69B0-4951-AB31-3A05276D633A}" dt="2026-02-04T23:45:29.797" v="1748" actId="27636"/>
        <pc:sldMkLst>
          <pc:docMk/>
          <pc:sldMk cId="1384500255" sldId="307"/>
        </pc:sldMkLst>
        <pc:spChg chg="mod">
          <ac:chgData name="fabrice dupros" userId="12d903bf2c65eacd" providerId="LiveId" clId="{881AEFC3-69B0-4951-AB31-3A05276D633A}" dt="2026-02-04T23:45:29.797" v="1748" actId="27636"/>
          <ac:spMkLst>
            <pc:docMk/>
            <pc:sldMk cId="1384500255" sldId="307"/>
            <ac:spMk id="3" creationId="{E4BBC838-ADDE-4E9E-8B9E-962879A72CA2}"/>
          </ac:spMkLst>
        </pc:spChg>
      </pc:sldChg>
      <pc:sldChg chg="ord">
        <pc:chgData name="fabrice dupros" userId="12d903bf2c65eacd" providerId="LiveId" clId="{881AEFC3-69B0-4951-AB31-3A05276D633A}" dt="2026-02-04T16:50:20.058" v="575"/>
        <pc:sldMkLst>
          <pc:docMk/>
          <pc:sldMk cId="33243467" sldId="311"/>
        </pc:sldMkLst>
      </pc:sldChg>
      <pc:sldChg chg="addSp delSp modSp mod ord modNotesTx">
        <pc:chgData name="fabrice dupros" userId="12d903bf2c65eacd" providerId="LiveId" clId="{881AEFC3-69B0-4951-AB31-3A05276D633A}" dt="2026-02-04T20:34:41.881" v="927" actId="12"/>
        <pc:sldMkLst>
          <pc:docMk/>
          <pc:sldMk cId="2686721413" sldId="312"/>
        </pc:sldMkLst>
        <pc:spChg chg="add del">
          <ac:chgData name="fabrice dupros" userId="12d903bf2c65eacd" providerId="LiveId" clId="{881AEFC3-69B0-4951-AB31-3A05276D633A}" dt="2026-02-04T20:32:53.367" v="910" actId="478"/>
          <ac:spMkLst>
            <pc:docMk/>
            <pc:sldMk cId="2686721413" sldId="312"/>
            <ac:spMk id="2" creationId="{51D67CE2-7E04-428F-B79B-1AD461E37B8D}"/>
          </ac:spMkLst>
        </pc:spChg>
        <pc:spChg chg="add del">
          <ac:chgData name="fabrice dupros" userId="12d903bf2c65eacd" providerId="LiveId" clId="{881AEFC3-69B0-4951-AB31-3A05276D633A}" dt="2026-02-04T20:32:55.153" v="914" actId="478"/>
          <ac:spMkLst>
            <pc:docMk/>
            <pc:sldMk cId="2686721413" sldId="312"/>
            <ac:spMk id="3" creationId="{81AC7E64-C91A-4DB7-AA70-0B0CC5360048}"/>
          </ac:spMkLst>
        </pc:spChg>
        <pc:picChg chg="add del">
          <ac:chgData name="fabrice dupros" userId="12d903bf2c65eacd" providerId="LiveId" clId="{881AEFC3-69B0-4951-AB31-3A05276D633A}" dt="2026-02-04T20:32:54.751" v="913" actId="478"/>
          <ac:picMkLst>
            <pc:docMk/>
            <pc:sldMk cId="2686721413" sldId="312"/>
            <ac:picMk id="4" creationId="{9A4E9DA4-F8FC-4F8C-B7B4-AAE740D65C1C}"/>
          </ac:picMkLst>
        </pc:picChg>
        <pc:picChg chg="add del mod">
          <ac:chgData name="fabrice dupros" userId="12d903bf2c65eacd" providerId="LiveId" clId="{881AEFC3-69B0-4951-AB31-3A05276D633A}" dt="2026-02-04T20:32:56.044" v="916" actId="1076"/>
          <ac:picMkLst>
            <pc:docMk/>
            <pc:sldMk cId="2686721413" sldId="312"/>
            <ac:picMk id="5122" creationId="{D22F3A23-CA4F-4D5F-B106-5D96501AEC34}"/>
          </ac:picMkLst>
        </pc:picChg>
        <pc:picChg chg="add del">
          <ac:chgData name="fabrice dupros" userId="12d903bf2c65eacd" providerId="LiveId" clId="{881AEFC3-69B0-4951-AB31-3A05276D633A}" dt="2026-02-04T20:33:01.901" v="918" actId="478"/>
          <ac:picMkLst>
            <pc:docMk/>
            <pc:sldMk cId="2686721413" sldId="312"/>
            <ac:picMk id="9218" creationId="{7B46A9CA-505A-B182-E91A-526A2A89802B}"/>
          </ac:picMkLst>
        </pc:picChg>
        <pc:picChg chg="add del mod">
          <ac:chgData name="fabrice dupros" userId="12d903bf2c65eacd" providerId="LiveId" clId="{881AEFC3-69B0-4951-AB31-3A05276D633A}" dt="2026-02-04T20:32:56.044" v="916" actId="1076"/>
          <ac:picMkLst>
            <pc:docMk/>
            <pc:sldMk cId="2686721413" sldId="312"/>
            <ac:picMk id="9220" creationId="{DCE726B3-E2A3-7D56-AA22-B155A35ACC7A}"/>
          </ac:picMkLst>
        </pc:picChg>
      </pc:sldChg>
      <pc:sldChg chg="ord">
        <pc:chgData name="fabrice dupros" userId="12d903bf2c65eacd" providerId="LiveId" clId="{881AEFC3-69B0-4951-AB31-3A05276D633A}" dt="2026-02-04T16:51:35.932" v="599"/>
        <pc:sldMkLst>
          <pc:docMk/>
          <pc:sldMk cId="3292530407" sldId="314"/>
        </pc:sldMkLst>
      </pc:sldChg>
      <pc:sldChg chg="ord">
        <pc:chgData name="fabrice dupros" userId="12d903bf2c65eacd" providerId="LiveId" clId="{881AEFC3-69B0-4951-AB31-3A05276D633A}" dt="2026-02-04T16:51:43.223" v="601"/>
        <pc:sldMkLst>
          <pc:docMk/>
          <pc:sldMk cId="971746227" sldId="318"/>
        </pc:sldMkLst>
      </pc:sldChg>
      <pc:sldChg chg="modSp mod ord">
        <pc:chgData name="fabrice dupros" userId="12d903bf2c65eacd" providerId="LiveId" clId="{881AEFC3-69B0-4951-AB31-3A05276D633A}" dt="2026-02-04T23:43:14.291" v="1720" actId="404"/>
        <pc:sldMkLst>
          <pc:docMk/>
          <pc:sldMk cId="2410977413" sldId="319"/>
        </pc:sldMkLst>
        <pc:spChg chg="mod">
          <ac:chgData name="fabrice dupros" userId="12d903bf2c65eacd" providerId="LiveId" clId="{881AEFC3-69B0-4951-AB31-3A05276D633A}" dt="2026-02-04T23:43:14.291" v="1720" actId="404"/>
          <ac:spMkLst>
            <pc:docMk/>
            <pc:sldMk cId="2410977413" sldId="319"/>
            <ac:spMk id="4" creationId="{2FECFDB2-B49A-4D65-85C6-5E2D7A5F982C}"/>
          </ac:spMkLst>
        </pc:spChg>
      </pc:sldChg>
      <pc:sldChg chg="addSp delSp modSp mod modNotesTx">
        <pc:chgData name="fabrice dupros" userId="12d903bf2c65eacd" providerId="LiveId" clId="{881AEFC3-69B0-4951-AB31-3A05276D633A}" dt="2026-02-04T23:18:54.559" v="1489"/>
        <pc:sldMkLst>
          <pc:docMk/>
          <pc:sldMk cId="2042396682" sldId="320"/>
        </pc:sldMkLst>
        <pc:spChg chg="add del mod">
          <ac:chgData name="fabrice dupros" userId="12d903bf2c65eacd" providerId="LiveId" clId="{881AEFC3-69B0-4951-AB31-3A05276D633A}" dt="2026-02-04T23:18:54.559" v="1489"/>
          <ac:spMkLst>
            <pc:docMk/>
            <pc:sldMk cId="2042396682" sldId="320"/>
            <ac:spMk id="3" creationId="{E609D646-8539-4308-8042-210ABAE7CCC8}"/>
          </ac:spMkLst>
        </pc:spChg>
        <pc:spChg chg="del">
          <ac:chgData name="fabrice dupros" userId="12d903bf2c65eacd" providerId="LiveId" clId="{881AEFC3-69B0-4951-AB31-3A05276D633A}" dt="2026-02-04T23:18:39.478" v="1480" actId="21"/>
          <ac:spMkLst>
            <pc:docMk/>
            <pc:sldMk cId="2042396682" sldId="320"/>
            <ac:spMk id="7" creationId="{E609D646-8539-4308-8042-210ABAE7CCC8}"/>
          </ac:spMkLst>
        </pc:spChg>
      </pc:sldChg>
      <pc:sldChg chg="addSp delSp modSp mod modNotesTx">
        <pc:chgData name="fabrice dupros" userId="12d903bf2c65eacd" providerId="LiveId" clId="{881AEFC3-69B0-4951-AB31-3A05276D633A}" dt="2026-02-04T15:40:53.129" v="390" actId="20577"/>
        <pc:sldMkLst>
          <pc:docMk/>
          <pc:sldMk cId="1158932402" sldId="321"/>
        </pc:sldMkLst>
        <pc:spChg chg="del">
          <ac:chgData name="fabrice dupros" userId="12d903bf2c65eacd" providerId="LiveId" clId="{881AEFC3-69B0-4951-AB31-3A05276D633A}" dt="2026-02-04T15:22:18.765" v="235" actId="478"/>
          <ac:spMkLst>
            <pc:docMk/>
            <pc:sldMk cId="1158932402" sldId="321"/>
            <ac:spMk id="3" creationId="{4DD064FE-EE9F-4C93-808C-2ECB3F558CC6}"/>
          </ac:spMkLst>
        </pc:spChg>
        <pc:spChg chg="mod">
          <ac:chgData name="fabrice dupros" userId="12d903bf2c65eacd" providerId="LiveId" clId="{881AEFC3-69B0-4951-AB31-3A05276D633A}" dt="2026-02-04T15:39:28.797" v="350" actId="20577"/>
          <ac:spMkLst>
            <pc:docMk/>
            <pc:sldMk cId="1158932402" sldId="321"/>
            <ac:spMk id="6" creationId="{4724ABB7-244F-494B-81BB-0775C8D1566B}"/>
          </ac:spMkLst>
        </pc:spChg>
        <pc:picChg chg="add mod">
          <ac:chgData name="fabrice dupros" userId="12d903bf2c65eacd" providerId="LiveId" clId="{881AEFC3-69B0-4951-AB31-3A05276D633A}" dt="2026-02-04T15:30:46.742" v="327" actId="14100"/>
          <ac:picMkLst>
            <pc:docMk/>
            <pc:sldMk cId="1158932402" sldId="321"/>
            <ac:picMk id="2050" creationId="{B64776FF-AA4E-F0BD-E77B-1101CC52960F}"/>
          </ac:picMkLst>
        </pc:picChg>
        <pc:picChg chg="add del mod">
          <ac:chgData name="fabrice dupros" userId="12d903bf2c65eacd" providerId="LiveId" clId="{881AEFC3-69B0-4951-AB31-3A05276D633A}" dt="2026-02-04T15:39:34.810" v="353" actId="14100"/>
          <ac:picMkLst>
            <pc:docMk/>
            <pc:sldMk cId="1158932402" sldId="321"/>
            <ac:picMk id="2052" creationId="{71993603-ECFD-8FB6-65AB-D5EB76EF01CD}"/>
          </ac:picMkLst>
        </pc:picChg>
        <pc:picChg chg="add mod">
          <ac:chgData name="fabrice dupros" userId="12d903bf2c65eacd" providerId="LiveId" clId="{881AEFC3-69B0-4951-AB31-3A05276D633A}" dt="2026-02-04T15:39:32.911" v="352" actId="14100"/>
          <ac:picMkLst>
            <pc:docMk/>
            <pc:sldMk cId="1158932402" sldId="321"/>
            <ac:picMk id="2054" creationId="{2F7209DE-DB6A-7C70-16F9-0959A6B41B13}"/>
          </ac:picMkLst>
        </pc:picChg>
        <pc:picChg chg="add mod">
          <ac:chgData name="fabrice dupros" userId="12d903bf2c65eacd" providerId="LiveId" clId="{881AEFC3-69B0-4951-AB31-3A05276D633A}" dt="2026-02-04T15:39:30.571" v="351" actId="1076"/>
          <ac:picMkLst>
            <pc:docMk/>
            <pc:sldMk cId="1158932402" sldId="321"/>
            <ac:picMk id="2056" creationId="{08B7CC1D-2052-44B3-7685-80C011629C70}"/>
          </ac:picMkLst>
        </pc:picChg>
        <pc:picChg chg="add mod">
          <ac:chgData name="fabrice dupros" userId="12d903bf2c65eacd" providerId="LiveId" clId="{881AEFC3-69B0-4951-AB31-3A05276D633A}" dt="2026-02-04T15:30:43.847" v="326" actId="14100"/>
          <ac:picMkLst>
            <pc:docMk/>
            <pc:sldMk cId="1158932402" sldId="321"/>
            <ac:picMk id="2058" creationId="{A46E0204-CB41-1FC0-3A7E-B7F77FD561F5}"/>
          </ac:picMkLst>
        </pc:picChg>
      </pc:sldChg>
      <pc:sldChg chg="modSp mod">
        <pc:chgData name="fabrice dupros" userId="12d903bf2c65eacd" providerId="LiveId" clId="{881AEFC3-69B0-4951-AB31-3A05276D633A}" dt="2026-02-04T22:54:39.777" v="1452" actId="20577"/>
        <pc:sldMkLst>
          <pc:docMk/>
          <pc:sldMk cId="4288122796" sldId="322"/>
        </pc:sldMkLst>
        <pc:spChg chg="mod">
          <ac:chgData name="fabrice dupros" userId="12d903bf2c65eacd" providerId="LiveId" clId="{881AEFC3-69B0-4951-AB31-3A05276D633A}" dt="2026-02-04T22:54:39.777" v="1452" actId="20577"/>
          <ac:spMkLst>
            <pc:docMk/>
            <pc:sldMk cId="4288122796" sldId="322"/>
            <ac:spMk id="6" creationId="{4724ABB7-244F-494B-81BB-0775C8D1566B}"/>
          </ac:spMkLst>
        </pc:spChg>
      </pc:sldChg>
      <pc:sldChg chg="modSp mod">
        <pc:chgData name="fabrice dupros" userId="12d903bf2c65eacd" providerId="LiveId" clId="{881AEFC3-69B0-4951-AB31-3A05276D633A}" dt="2026-02-04T23:28:38.706" v="1564" actId="1076"/>
        <pc:sldMkLst>
          <pc:docMk/>
          <pc:sldMk cId="2745633366" sldId="329"/>
        </pc:sldMkLst>
        <pc:spChg chg="mod">
          <ac:chgData name="fabrice dupros" userId="12d903bf2c65eacd" providerId="LiveId" clId="{881AEFC3-69B0-4951-AB31-3A05276D633A}" dt="2026-02-04T23:28:38.706" v="1564" actId="1076"/>
          <ac:spMkLst>
            <pc:docMk/>
            <pc:sldMk cId="2745633366" sldId="329"/>
            <ac:spMk id="4" creationId="{B46DBADE-7321-4F9F-89B6-05ABF9165E70}"/>
          </ac:spMkLst>
        </pc:spChg>
      </pc:sldChg>
      <pc:sldChg chg="modSp mod">
        <pc:chgData name="fabrice dupros" userId="12d903bf2c65eacd" providerId="LiveId" clId="{881AEFC3-69B0-4951-AB31-3A05276D633A}" dt="2026-02-04T23:28:24.482" v="1563" actId="20577"/>
        <pc:sldMkLst>
          <pc:docMk/>
          <pc:sldMk cId="219842946" sldId="330"/>
        </pc:sldMkLst>
        <pc:spChg chg="mod">
          <ac:chgData name="fabrice dupros" userId="12d903bf2c65eacd" providerId="LiveId" clId="{881AEFC3-69B0-4951-AB31-3A05276D633A}" dt="2026-02-04T23:28:24.482" v="1563" actId="20577"/>
          <ac:spMkLst>
            <pc:docMk/>
            <pc:sldMk cId="219842946" sldId="330"/>
            <ac:spMk id="5" creationId="{D602924C-470D-4F42-8C3F-87F7845312D1}"/>
          </ac:spMkLst>
        </pc:spChg>
      </pc:sldChg>
      <pc:sldChg chg="modSp mod">
        <pc:chgData name="fabrice dupros" userId="12d903bf2c65eacd" providerId="LiveId" clId="{881AEFC3-69B0-4951-AB31-3A05276D633A}" dt="2026-02-04T23:28:09.984" v="1562" actId="20577"/>
        <pc:sldMkLst>
          <pc:docMk/>
          <pc:sldMk cId="1734196123" sldId="331"/>
        </pc:sldMkLst>
        <pc:spChg chg="mod">
          <ac:chgData name="fabrice dupros" userId="12d903bf2c65eacd" providerId="LiveId" clId="{881AEFC3-69B0-4951-AB31-3A05276D633A}" dt="2026-02-04T23:28:09.984" v="1562" actId="20577"/>
          <ac:spMkLst>
            <pc:docMk/>
            <pc:sldMk cId="1734196123" sldId="331"/>
            <ac:spMk id="8" creationId="{AC4DA320-22A2-453E-B2DE-43D0C7146E18}"/>
          </ac:spMkLst>
        </pc:spChg>
      </pc:sldChg>
      <pc:sldChg chg="modSp mod">
        <pc:chgData name="fabrice dupros" userId="12d903bf2c65eacd" providerId="LiveId" clId="{881AEFC3-69B0-4951-AB31-3A05276D633A}" dt="2026-02-04T23:23:21.965" v="1520" actId="12"/>
        <pc:sldMkLst>
          <pc:docMk/>
          <pc:sldMk cId="664715026" sldId="332"/>
        </pc:sldMkLst>
        <pc:spChg chg="mod">
          <ac:chgData name="fabrice dupros" userId="12d903bf2c65eacd" providerId="LiveId" clId="{881AEFC3-69B0-4951-AB31-3A05276D633A}" dt="2026-02-04T23:23:21.965" v="1520" actId="12"/>
          <ac:spMkLst>
            <pc:docMk/>
            <pc:sldMk cId="664715026" sldId="332"/>
            <ac:spMk id="7" creationId="{706D4086-9A50-4713-A8BF-ED48C07DDC46}"/>
          </ac:spMkLst>
        </pc:spChg>
      </pc:sldChg>
      <pc:sldChg chg="modSp mod">
        <pc:chgData name="fabrice dupros" userId="12d903bf2c65eacd" providerId="LiveId" clId="{881AEFC3-69B0-4951-AB31-3A05276D633A}" dt="2026-02-04T23:26:06.031" v="1538" actId="20577"/>
        <pc:sldMkLst>
          <pc:docMk/>
          <pc:sldMk cId="4151425889" sldId="334"/>
        </pc:sldMkLst>
        <pc:spChg chg="mod">
          <ac:chgData name="fabrice dupros" userId="12d903bf2c65eacd" providerId="LiveId" clId="{881AEFC3-69B0-4951-AB31-3A05276D633A}" dt="2026-02-04T23:26:06.031" v="1538" actId="20577"/>
          <ac:spMkLst>
            <pc:docMk/>
            <pc:sldMk cId="4151425889" sldId="334"/>
            <ac:spMk id="5" creationId="{2E899363-8E8A-4C8B-97AD-B61350325A64}"/>
          </ac:spMkLst>
        </pc:spChg>
        <pc:graphicFrameChg chg="modGraphic">
          <ac:chgData name="fabrice dupros" userId="12d903bf2c65eacd" providerId="LiveId" clId="{881AEFC3-69B0-4951-AB31-3A05276D633A}" dt="2026-02-04T23:25:56.983" v="1535" actId="6549"/>
          <ac:graphicFrameMkLst>
            <pc:docMk/>
            <pc:sldMk cId="4151425889" sldId="334"/>
            <ac:graphicFrameMk id="2" creationId="{6F6212EF-AC4F-4D14-92FE-2611946DA357}"/>
          </ac:graphicFrameMkLst>
        </pc:graphicFrameChg>
      </pc:sldChg>
      <pc:sldChg chg="modSp mod">
        <pc:chgData name="fabrice dupros" userId="12d903bf2c65eacd" providerId="LiveId" clId="{881AEFC3-69B0-4951-AB31-3A05276D633A}" dt="2026-02-04T23:25:26.478" v="1532" actId="14734"/>
        <pc:sldMkLst>
          <pc:docMk/>
          <pc:sldMk cId="2388287969" sldId="335"/>
        </pc:sldMkLst>
        <pc:graphicFrameChg chg="modGraphic">
          <ac:chgData name="fabrice dupros" userId="12d903bf2c65eacd" providerId="LiveId" clId="{881AEFC3-69B0-4951-AB31-3A05276D633A}" dt="2026-02-04T23:25:26.478" v="1532" actId="14734"/>
          <ac:graphicFrameMkLst>
            <pc:docMk/>
            <pc:sldMk cId="2388287969" sldId="335"/>
            <ac:graphicFrameMk id="3" creationId="{9698C8F6-B307-4D23-903E-66E4F4D35B3F}"/>
          </ac:graphicFrameMkLst>
        </pc:graphicFrameChg>
      </pc:sldChg>
      <pc:sldChg chg="modSp mod">
        <pc:chgData name="fabrice dupros" userId="12d903bf2c65eacd" providerId="LiveId" clId="{881AEFC3-69B0-4951-AB31-3A05276D633A}" dt="2026-02-04T23:24:25.141" v="1529" actId="20577"/>
        <pc:sldMkLst>
          <pc:docMk/>
          <pc:sldMk cId="2359748441" sldId="340"/>
        </pc:sldMkLst>
        <pc:spChg chg="mod">
          <ac:chgData name="fabrice dupros" userId="12d903bf2c65eacd" providerId="LiveId" clId="{881AEFC3-69B0-4951-AB31-3A05276D633A}" dt="2026-02-04T23:24:25.141" v="1529" actId="20577"/>
          <ac:spMkLst>
            <pc:docMk/>
            <pc:sldMk cId="2359748441" sldId="340"/>
            <ac:spMk id="4" creationId="{2E29123A-86B4-477A-99BC-8FD9402020C8}"/>
          </ac:spMkLst>
        </pc:spChg>
      </pc:sldChg>
      <pc:sldChg chg="del">
        <pc:chgData name="fabrice dupros" userId="12d903bf2c65eacd" providerId="LiveId" clId="{881AEFC3-69B0-4951-AB31-3A05276D633A}" dt="2026-02-04T23:46:30.973" v="1749" actId="47"/>
        <pc:sldMkLst>
          <pc:docMk/>
          <pc:sldMk cId="3470388726" sldId="342"/>
        </pc:sldMkLst>
      </pc:sldChg>
      <pc:sldChg chg="modSp mod">
        <pc:chgData name="fabrice dupros" userId="12d903bf2c65eacd" providerId="LiveId" clId="{881AEFC3-69B0-4951-AB31-3A05276D633A}" dt="2026-02-04T23:17:09.728" v="1479" actId="207"/>
        <pc:sldMkLst>
          <pc:docMk/>
          <pc:sldMk cId="2341110686" sldId="345"/>
        </pc:sldMkLst>
        <pc:spChg chg="mod">
          <ac:chgData name="fabrice dupros" userId="12d903bf2c65eacd" providerId="LiveId" clId="{881AEFC3-69B0-4951-AB31-3A05276D633A}" dt="2026-02-04T23:17:09.728" v="1479" actId="207"/>
          <ac:spMkLst>
            <pc:docMk/>
            <pc:sldMk cId="2341110686" sldId="345"/>
            <ac:spMk id="3" creationId="{AFA544FB-CC8D-4B45-86B0-A84251C8DABF}"/>
          </ac:spMkLst>
        </pc:spChg>
      </pc:sldChg>
      <pc:sldChg chg="ord">
        <pc:chgData name="fabrice dupros" userId="12d903bf2c65eacd" providerId="LiveId" clId="{881AEFC3-69B0-4951-AB31-3A05276D633A}" dt="2026-02-04T16:50:33.532" v="583"/>
        <pc:sldMkLst>
          <pc:docMk/>
          <pc:sldMk cId="2185340619" sldId="349"/>
        </pc:sldMkLst>
      </pc:sldChg>
      <pc:sldChg chg="modSp mod">
        <pc:chgData name="fabrice dupros" userId="12d903bf2c65eacd" providerId="LiveId" clId="{881AEFC3-69B0-4951-AB31-3A05276D633A}" dt="2026-02-04T23:13:50.404" v="1460" actId="207"/>
        <pc:sldMkLst>
          <pc:docMk/>
          <pc:sldMk cId="3998237962" sldId="351"/>
        </pc:sldMkLst>
        <pc:spChg chg="mod">
          <ac:chgData name="fabrice dupros" userId="12d903bf2c65eacd" providerId="LiveId" clId="{881AEFC3-69B0-4951-AB31-3A05276D633A}" dt="2026-02-04T23:13:50.404" v="1460" actId="207"/>
          <ac:spMkLst>
            <pc:docMk/>
            <pc:sldMk cId="3998237962" sldId="351"/>
            <ac:spMk id="3" creationId="{AFA544FB-CC8D-4B45-86B0-A84251C8DABF}"/>
          </ac:spMkLst>
        </pc:spChg>
      </pc:sldChg>
      <pc:sldChg chg="modSp mod">
        <pc:chgData name="fabrice dupros" userId="12d903bf2c65eacd" providerId="LiveId" clId="{881AEFC3-69B0-4951-AB31-3A05276D633A}" dt="2026-02-04T23:19:02.038" v="1491" actId="6549"/>
        <pc:sldMkLst>
          <pc:docMk/>
          <pc:sldMk cId="2412493770" sldId="352"/>
        </pc:sldMkLst>
        <pc:spChg chg="mod">
          <ac:chgData name="fabrice dupros" userId="12d903bf2c65eacd" providerId="LiveId" clId="{881AEFC3-69B0-4951-AB31-3A05276D633A}" dt="2026-02-04T23:19:02.038" v="1491" actId="6549"/>
          <ac:spMkLst>
            <pc:docMk/>
            <pc:sldMk cId="2412493770" sldId="352"/>
            <ac:spMk id="3" creationId="{AFA544FB-CC8D-4B45-86B0-A84251C8DABF}"/>
          </ac:spMkLst>
        </pc:spChg>
      </pc:sldChg>
      <pc:sldChg chg="modSp mod">
        <pc:chgData name="fabrice dupros" userId="12d903bf2c65eacd" providerId="LiveId" clId="{881AEFC3-69B0-4951-AB31-3A05276D633A}" dt="2026-02-04T23:19:35.649" v="1496" actId="20577"/>
        <pc:sldMkLst>
          <pc:docMk/>
          <pc:sldMk cId="3169366086" sldId="353"/>
        </pc:sldMkLst>
        <pc:spChg chg="mod">
          <ac:chgData name="fabrice dupros" userId="12d903bf2c65eacd" providerId="LiveId" clId="{881AEFC3-69B0-4951-AB31-3A05276D633A}" dt="2026-02-04T23:19:35.649" v="1496" actId="20577"/>
          <ac:spMkLst>
            <pc:docMk/>
            <pc:sldMk cId="3169366086" sldId="353"/>
            <ac:spMk id="3" creationId="{AFA544FB-CC8D-4B45-86B0-A84251C8DABF}"/>
          </ac:spMkLst>
        </pc:spChg>
      </pc:sldChg>
      <pc:sldChg chg="modSp mod">
        <pc:chgData name="fabrice dupros" userId="12d903bf2c65eacd" providerId="LiveId" clId="{881AEFC3-69B0-4951-AB31-3A05276D633A}" dt="2026-02-04T23:20:03.376" v="1501" actId="20577"/>
        <pc:sldMkLst>
          <pc:docMk/>
          <pc:sldMk cId="1652786041" sldId="354"/>
        </pc:sldMkLst>
        <pc:spChg chg="mod">
          <ac:chgData name="fabrice dupros" userId="12d903bf2c65eacd" providerId="LiveId" clId="{881AEFC3-69B0-4951-AB31-3A05276D633A}" dt="2026-02-04T23:20:03.376" v="1501" actId="20577"/>
          <ac:spMkLst>
            <pc:docMk/>
            <pc:sldMk cId="1652786041" sldId="354"/>
            <ac:spMk id="3" creationId="{AFA544FB-CC8D-4B45-86B0-A84251C8DABF}"/>
          </ac:spMkLst>
        </pc:spChg>
      </pc:sldChg>
      <pc:sldChg chg="modSp mod">
        <pc:chgData name="fabrice dupros" userId="12d903bf2c65eacd" providerId="LiveId" clId="{881AEFC3-69B0-4951-AB31-3A05276D633A}" dt="2026-02-04T23:20:37.275" v="1503" actId="207"/>
        <pc:sldMkLst>
          <pc:docMk/>
          <pc:sldMk cId="2161046182" sldId="355"/>
        </pc:sldMkLst>
        <pc:spChg chg="mod">
          <ac:chgData name="fabrice dupros" userId="12d903bf2c65eacd" providerId="LiveId" clId="{881AEFC3-69B0-4951-AB31-3A05276D633A}" dt="2026-02-04T23:20:37.275" v="1503" actId="207"/>
          <ac:spMkLst>
            <pc:docMk/>
            <pc:sldMk cId="2161046182" sldId="355"/>
            <ac:spMk id="3" creationId="{AFA544FB-CC8D-4B45-86B0-A84251C8DABF}"/>
          </ac:spMkLst>
        </pc:spChg>
      </pc:sldChg>
      <pc:sldChg chg="modSp mod">
        <pc:chgData name="fabrice dupros" userId="12d903bf2c65eacd" providerId="LiveId" clId="{881AEFC3-69B0-4951-AB31-3A05276D633A}" dt="2026-02-04T23:14:29.167" v="1466" actId="20577"/>
        <pc:sldMkLst>
          <pc:docMk/>
          <pc:sldMk cId="2228802891" sldId="356"/>
        </pc:sldMkLst>
        <pc:spChg chg="mod">
          <ac:chgData name="fabrice dupros" userId="12d903bf2c65eacd" providerId="LiveId" clId="{881AEFC3-69B0-4951-AB31-3A05276D633A}" dt="2026-02-04T23:14:29.167" v="1466" actId="20577"/>
          <ac:spMkLst>
            <pc:docMk/>
            <pc:sldMk cId="2228802891" sldId="356"/>
            <ac:spMk id="3" creationId="{E4BBC838-ADDE-4E9E-8B9E-962879A72CA2}"/>
          </ac:spMkLst>
        </pc:spChg>
      </pc:sldChg>
      <pc:sldChg chg="del">
        <pc:chgData name="fabrice dupros" userId="12d903bf2c65eacd" providerId="LiveId" clId="{881AEFC3-69B0-4951-AB31-3A05276D633A}" dt="2026-02-04T22:50:39.665" v="1432" actId="47"/>
        <pc:sldMkLst>
          <pc:docMk/>
          <pc:sldMk cId="349751906" sldId="366"/>
        </pc:sldMkLst>
      </pc:sldChg>
      <pc:sldChg chg="del">
        <pc:chgData name="fabrice dupros" userId="12d903bf2c65eacd" providerId="LiveId" clId="{881AEFC3-69B0-4951-AB31-3A05276D633A}" dt="2026-02-04T22:50:23.984" v="1428" actId="47"/>
        <pc:sldMkLst>
          <pc:docMk/>
          <pc:sldMk cId="2358051932" sldId="367"/>
        </pc:sldMkLst>
      </pc:sldChg>
      <pc:sldChg chg="del">
        <pc:chgData name="fabrice dupros" userId="12d903bf2c65eacd" providerId="LiveId" clId="{881AEFC3-69B0-4951-AB31-3A05276D633A}" dt="2026-02-04T22:50:29.767" v="1430" actId="47"/>
        <pc:sldMkLst>
          <pc:docMk/>
          <pc:sldMk cId="2349956545" sldId="368"/>
        </pc:sldMkLst>
      </pc:sldChg>
      <pc:sldChg chg="addSp modSp mod">
        <pc:chgData name="fabrice dupros" userId="12d903bf2c65eacd" providerId="LiveId" clId="{881AEFC3-69B0-4951-AB31-3A05276D633A}" dt="2026-02-04T15:23:19.476" v="247" actId="1076"/>
        <pc:sldMkLst>
          <pc:docMk/>
          <pc:sldMk cId="2672400116" sldId="369"/>
        </pc:sldMkLst>
        <pc:spChg chg="add mod">
          <ac:chgData name="fabrice dupros" userId="12d903bf2c65eacd" providerId="LiveId" clId="{881AEFC3-69B0-4951-AB31-3A05276D633A}" dt="2026-02-04T15:10:19.028" v="94" actId="255"/>
          <ac:spMkLst>
            <pc:docMk/>
            <pc:sldMk cId="2672400116" sldId="369"/>
            <ac:spMk id="3" creationId="{E87DAF0E-2422-11F2-3A38-C266AC07A1CF}"/>
          </ac:spMkLst>
        </pc:spChg>
        <pc:spChg chg="mod">
          <ac:chgData name="fabrice dupros" userId="12d903bf2c65eacd" providerId="LiveId" clId="{881AEFC3-69B0-4951-AB31-3A05276D633A}" dt="2026-02-04T15:23:19.476" v="247" actId="1076"/>
          <ac:spMkLst>
            <pc:docMk/>
            <pc:sldMk cId="2672400116" sldId="369"/>
            <ac:spMk id="37" creationId="{69983DFA-9502-4923-9F5D-88F745A12EE2}"/>
          </ac:spMkLst>
        </pc:spChg>
      </pc:sldChg>
      <pc:sldChg chg="del">
        <pc:chgData name="fabrice dupros" userId="12d903bf2c65eacd" providerId="LiveId" clId="{881AEFC3-69B0-4951-AB31-3A05276D633A}" dt="2026-02-04T22:50:21.486" v="1427" actId="47"/>
        <pc:sldMkLst>
          <pc:docMk/>
          <pc:sldMk cId="4148673597" sldId="370"/>
        </pc:sldMkLst>
      </pc:sldChg>
      <pc:sldChg chg="del">
        <pc:chgData name="fabrice dupros" userId="12d903bf2c65eacd" providerId="LiveId" clId="{881AEFC3-69B0-4951-AB31-3A05276D633A}" dt="2026-02-04T15:10:35.097" v="95" actId="47"/>
        <pc:sldMkLst>
          <pc:docMk/>
          <pc:sldMk cId="3793701337" sldId="372"/>
        </pc:sldMkLst>
      </pc:sldChg>
      <pc:sldChg chg="ord">
        <pc:chgData name="fabrice dupros" userId="12d903bf2c65eacd" providerId="LiveId" clId="{881AEFC3-69B0-4951-AB31-3A05276D633A}" dt="2026-02-04T16:50:41.315" v="585"/>
        <pc:sldMkLst>
          <pc:docMk/>
          <pc:sldMk cId="583719740" sldId="373"/>
        </pc:sldMkLst>
      </pc:sldChg>
      <pc:sldChg chg="delSp add del mod">
        <pc:chgData name="fabrice dupros" userId="12d903bf2c65eacd" providerId="LiveId" clId="{881AEFC3-69B0-4951-AB31-3A05276D633A}" dt="2026-02-04T15:22:34.088" v="241" actId="47"/>
        <pc:sldMkLst>
          <pc:docMk/>
          <pc:sldMk cId="3164541283" sldId="374"/>
        </pc:sldMkLst>
        <pc:spChg chg="del">
          <ac:chgData name="fabrice dupros" userId="12d903bf2c65eacd" providerId="LiveId" clId="{881AEFC3-69B0-4951-AB31-3A05276D633A}" dt="2026-02-04T15:22:21.690" v="236" actId="478"/>
          <ac:spMkLst>
            <pc:docMk/>
            <pc:sldMk cId="3164541283" sldId="374"/>
            <ac:spMk id="3" creationId="{576DBE52-9ED5-B6B2-852A-0CDE2E93F60D}"/>
          </ac:spMkLst>
        </pc:spChg>
      </pc:sldChg>
      <pc:sldChg chg="add del">
        <pc:chgData name="fabrice dupros" userId="12d903bf2c65eacd" providerId="LiveId" clId="{881AEFC3-69B0-4951-AB31-3A05276D633A}" dt="2026-02-04T15:22:47.707" v="245" actId="47"/>
        <pc:sldMkLst>
          <pc:docMk/>
          <pc:sldMk cId="1451105938" sldId="375"/>
        </pc:sldMkLst>
      </pc:sldChg>
      <pc:sldChg chg="add del">
        <pc:chgData name="fabrice dupros" userId="12d903bf2c65eacd" providerId="LiveId" clId="{881AEFC3-69B0-4951-AB31-3A05276D633A}" dt="2026-02-04T15:22:50.672" v="246" actId="47"/>
        <pc:sldMkLst>
          <pc:docMk/>
          <pc:sldMk cId="2981861524" sldId="376"/>
        </pc:sldMkLst>
      </pc:sldChg>
      <pc:sldChg chg="addSp delSp modSp add mod setBg addAnim delAnim setClrOvrMap modNotesTx">
        <pc:chgData name="fabrice dupros" userId="12d903bf2c65eacd" providerId="LiveId" clId="{881AEFC3-69B0-4951-AB31-3A05276D633A}" dt="2026-02-04T18:52:36.856" v="664" actId="14100"/>
        <pc:sldMkLst>
          <pc:docMk/>
          <pc:sldMk cId="1699898676" sldId="377"/>
        </pc:sldMkLst>
        <pc:spChg chg="del mod">
          <ac:chgData name="fabrice dupros" userId="12d903bf2c65eacd" providerId="LiveId" clId="{881AEFC3-69B0-4951-AB31-3A05276D633A}" dt="2026-02-04T15:17:06.949" v="191" actId="478"/>
          <ac:spMkLst>
            <pc:docMk/>
            <pc:sldMk cId="1699898676" sldId="377"/>
            <ac:spMk id="3" creationId="{F7EEA57A-D338-988C-4673-BCEC9B467185}"/>
          </ac:spMkLst>
        </pc:spChg>
        <pc:spChg chg="mod ord">
          <ac:chgData name="fabrice dupros" userId="12d903bf2c65eacd" providerId="LiveId" clId="{881AEFC3-69B0-4951-AB31-3A05276D633A}" dt="2026-02-04T15:27:17.152" v="288" actId="26606"/>
          <ac:spMkLst>
            <pc:docMk/>
            <pc:sldMk cId="1699898676" sldId="377"/>
            <ac:spMk id="6" creationId="{EA01B18B-D08A-E85F-D092-6CA51656C0B1}"/>
          </ac:spMkLst>
        </pc:spChg>
        <pc:spChg chg="add del">
          <ac:chgData name="fabrice dupros" userId="12d903bf2c65eacd" providerId="LiveId" clId="{881AEFC3-69B0-4951-AB31-3A05276D633A}" dt="2026-02-04T15:27:01.537" v="277" actId="26606"/>
          <ac:spMkLst>
            <pc:docMk/>
            <pc:sldMk cId="1699898676" sldId="377"/>
            <ac:spMk id="1036" creationId="{7BC0F8B1-F985-469B-8332-13DBC7665557}"/>
          </ac:spMkLst>
        </pc:spChg>
        <pc:spChg chg="add del">
          <ac:chgData name="fabrice dupros" userId="12d903bf2c65eacd" providerId="LiveId" clId="{881AEFC3-69B0-4951-AB31-3A05276D633A}" dt="2026-02-04T15:27:01.537" v="277" actId="26606"/>
          <ac:spMkLst>
            <pc:docMk/>
            <pc:sldMk cId="1699898676" sldId="377"/>
            <ac:spMk id="1037" creationId="{89D15953-1642-4DD6-AD9E-01AA19247FF6}"/>
          </ac:spMkLst>
        </pc:spChg>
        <pc:spChg chg="add del">
          <ac:chgData name="fabrice dupros" userId="12d903bf2c65eacd" providerId="LiveId" clId="{881AEFC3-69B0-4951-AB31-3A05276D633A}" dt="2026-02-04T15:26:43.140" v="264" actId="26606"/>
          <ac:spMkLst>
            <pc:docMk/>
            <pc:sldMk cId="1699898676" sldId="377"/>
            <ac:spMk id="1039" creationId="{2E2D6188-24E5-426A-BB2A-3FA2D6B9C3EF}"/>
          </ac:spMkLst>
        </pc:spChg>
        <pc:spChg chg="add del">
          <ac:chgData name="fabrice dupros" userId="12d903bf2c65eacd" providerId="LiveId" clId="{881AEFC3-69B0-4951-AB31-3A05276D633A}" dt="2026-02-04T15:27:01.537" v="277" actId="26606"/>
          <ac:spMkLst>
            <pc:docMk/>
            <pc:sldMk cId="1699898676" sldId="377"/>
            <ac:spMk id="1040" creationId="{FBF3780C-749F-4B50-9E1D-F2B1F6DBB7DD}"/>
          </ac:spMkLst>
        </pc:spChg>
        <pc:spChg chg="add del">
          <ac:chgData name="fabrice dupros" userId="12d903bf2c65eacd" providerId="LiveId" clId="{881AEFC3-69B0-4951-AB31-3A05276D633A}" dt="2026-02-04T15:26:43.140" v="264" actId="26606"/>
          <ac:spMkLst>
            <pc:docMk/>
            <pc:sldMk cId="1699898676" sldId="377"/>
            <ac:spMk id="1041" creationId="{F6E384F5-137A-40B1-97F0-694CC6ECD59C}"/>
          </ac:spMkLst>
        </pc:spChg>
        <pc:spChg chg="add del">
          <ac:chgData name="fabrice dupros" userId="12d903bf2c65eacd" providerId="LiveId" clId="{881AEFC3-69B0-4951-AB31-3A05276D633A}" dt="2026-02-04T15:27:02.810" v="279" actId="26606"/>
          <ac:spMkLst>
            <pc:docMk/>
            <pc:sldMk cId="1699898676" sldId="377"/>
            <ac:spMk id="1042" creationId="{2E2D6188-24E5-426A-BB2A-3FA2D6B9C3EF}"/>
          </ac:spMkLst>
        </pc:spChg>
        <pc:spChg chg="add del">
          <ac:chgData name="fabrice dupros" userId="12d903bf2c65eacd" providerId="LiveId" clId="{881AEFC3-69B0-4951-AB31-3A05276D633A}" dt="2026-02-04T15:26:43.140" v="264" actId="26606"/>
          <ac:spMkLst>
            <pc:docMk/>
            <pc:sldMk cId="1699898676" sldId="377"/>
            <ac:spMk id="1043" creationId="{9DBC4630-03DA-474F-BBCB-BA3AE6B317A4}"/>
          </ac:spMkLst>
        </pc:spChg>
        <pc:spChg chg="add del">
          <ac:chgData name="fabrice dupros" userId="12d903bf2c65eacd" providerId="LiveId" clId="{881AEFC3-69B0-4951-AB31-3A05276D633A}" dt="2026-02-04T15:27:02.810" v="279" actId="26606"/>
          <ac:spMkLst>
            <pc:docMk/>
            <pc:sldMk cId="1699898676" sldId="377"/>
            <ac:spMk id="1044" creationId="{F6E384F5-137A-40B1-97F0-694CC6ECD59C}"/>
          </ac:spMkLst>
        </pc:spChg>
        <pc:spChg chg="add del">
          <ac:chgData name="fabrice dupros" userId="12d903bf2c65eacd" providerId="LiveId" clId="{881AEFC3-69B0-4951-AB31-3A05276D633A}" dt="2026-02-04T15:27:02.810" v="279" actId="26606"/>
          <ac:spMkLst>
            <pc:docMk/>
            <pc:sldMk cId="1699898676" sldId="377"/>
            <ac:spMk id="1046" creationId="{9DBC4630-03DA-474F-BBCB-BA3AE6B317A4}"/>
          </ac:spMkLst>
        </pc:spChg>
        <pc:spChg chg="add del">
          <ac:chgData name="fabrice dupros" userId="12d903bf2c65eacd" providerId="LiveId" clId="{881AEFC3-69B0-4951-AB31-3A05276D633A}" dt="2026-02-04T15:26:43.140" v="264" actId="26606"/>
          <ac:spMkLst>
            <pc:docMk/>
            <pc:sldMk cId="1699898676" sldId="377"/>
            <ac:spMk id="1047" creationId="{A1DABD52-05DF-4F31-AFB9-B330D8BE46FD}"/>
          </ac:spMkLst>
        </pc:spChg>
        <pc:spChg chg="add">
          <ac:chgData name="fabrice dupros" userId="12d903bf2c65eacd" providerId="LiveId" clId="{881AEFC3-69B0-4951-AB31-3A05276D633A}" dt="2026-02-04T15:27:01.549" v="278" actId="26606"/>
          <ac:spMkLst>
            <pc:docMk/>
            <pc:sldMk cId="1699898676" sldId="377"/>
            <ac:spMk id="1048" creationId="{1208BC59-C84F-483F-80CD-FAEC74229B97}"/>
          </ac:spMkLst>
        </pc:spChg>
        <pc:spChg chg="add del">
          <ac:chgData name="fabrice dupros" userId="12d903bf2c65eacd" providerId="LiveId" clId="{881AEFC3-69B0-4951-AB31-3A05276D633A}" dt="2026-02-04T15:26:43.140" v="264" actId="26606"/>
          <ac:spMkLst>
            <pc:docMk/>
            <pc:sldMk cId="1699898676" sldId="377"/>
            <ac:spMk id="1049" creationId="{78418A25-6EAC-4140-BFE6-284E1925B5EE}"/>
          </ac:spMkLst>
        </pc:spChg>
        <pc:spChg chg="add del">
          <ac:chgData name="fabrice dupros" userId="12d903bf2c65eacd" providerId="LiveId" clId="{881AEFC3-69B0-4951-AB31-3A05276D633A}" dt="2026-02-04T15:27:02.810" v="279" actId="26606"/>
          <ac:spMkLst>
            <pc:docMk/>
            <pc:sldMk cId="1699898676" sldId="377"/>
            <ac:spMk id="1050" creationId="{A1DABD52-05DF-4F31-AFB9-B330D8BE46FD}"/>
          </ac:spMkLst>
        </pc:spChg>
        <pc:spChg chg="add del">
          <ac:chgData name="fabrice dupros" userId="12d903bf2c65eacd" providerId="LiveId" clId="{881AEFC3-69B0-4951-AB31-3A05276D633A}" dt="2026-02-04T15:26:43.140" v="264" actId="26606"/>
          <ac:spMkLst>
            <pc:docMk/>
            <pc:sldMk cId="1699898676" sldId="377"/>
            <ac:spMk id="1051" creationId="{6B9D64DB-4D5C-4A91-B45F-F301E3174F9F}"/>
          </ac:spMkLst>
        </pc:spChg>
        <pc:spChg chg="add del">
          <ac:chgData name="fabrice dupros" userId="12d903bf2c65eacd" providerId="LiveId" clId="{881AEFC3-69B0-4951-AB31-3A05276D633A}" dt="2026-02-04T15:27:02.810" v="279" actId="26606"/>
          <ac:spMkLst>
            <pc:docMk/>
            <pc:sldMk cId="1699898676" sldId="377"/>
            <ac:spMk id="1052" creationId="{78418A25-6EAC-4140-BFE6-284E1925B5EE}"/>
          </ac:spMkLst>
        </pc:spChg>
        <pc:spChg chg="add del">
          <ac:chgData name="fabrice dupros" userId="12d903bf2c65eacd" providerId="LiveId" clId="{881AEFC3-69B0-4951-AB31-3A05276D633A}" dt="2026-02-04T15:26:43.140" v="264" actId="26606"/>
          <ac:spMkLst>
            <pc:docMk/>
            <pc:sldMk cId="1699898676" sldId="377"/>
            <ac:spMk id="1053" creationId="{8E4F04B5-4D4A-4F70-8549-384AF535134B}"/>
          </ac:spMkLst>
        </pc:spChg>
        <pc:spChg chg="add del">
          <ac:chgData name="fabrice dupros" userId="12d903bf2c65eacd" providerId="LiveId" clId="{881AEFC3-69B0-4951-AB31-3A05276D633A}" dt="2026-02-04T15:27:02.810" v="279" actId="26606"/>
          <ac:spMkLst>
            <pc:docMk/>
            <pc:sldMk cId="1699898676" sldId="377"/>
            <ac:spMk id="1054" creationId="{6B9D64DB-4D5C-4A91-B45F-F301E3174F9F}"/>
          </ac:spMkLst>
        </pc:spChg>
        <pc:spChg chg="add del">
          <ac:chgData name="fabrice dupros" userId="12d903bf2c65eacd" providerId="LiveId" clId="{881AEFC3-69B0-4951-AB31-3A05276D633A}" dt="2026-02-04T15:26:43.140" v="264" actId="26606"/>
          <ac:spMkLst>
            <pc:docMk/>
            <pc:sldMk cId="1699898676" sldId="377"/>
            <ac:spMk id="1055" creationId="{0D14DB62-3EB3-452E-89EE-30B0CDB0C8F4}"/>
          </ac:spMkLst>
        </pc:spChg>
        <pc:spChg chg="del">
          <ac:chgData name="fabrice dupros" userId="12d903bf2c65eacd" providerId="LiveId" clId="{881AEFC3-69B0-4951-AB31-3A05276D633A}" dt="2026-02-04T15:27:02.810" v="279" actId="26606"/>
          <ac:spMkLst>
            <pc:docMk/>
            <pc:sldMk cId="1699898676" sldId="377"/>
            <ac:spMk id="1056" creationId="{8E4F04B5-4D4A-4F70-8549-384AF535134B}"/>
          </ac:spMkLst>
        </pc:spChg>
        <pc:spChg chg="add del">
          <ac:chgData name="fabrice dupros" userId="12d903bf2c65eacd" providerId="LiveId" clId="{881AEFC3-69B0-4951-AB31-3A05276D633A}" dt="2026-02-04T15:26:43.140" v="264" actId="26606"/>
          <ac:spMkLst>
            <pc:docMk/>
            <pc:sldMk cId="1699898676" sldId="377"/>
            <ac:spMk id="1057" creationId="{CB14CE1B-4BC5-4EF2-BE3D-05E4F580B3DB}"/>
          </ac:spMkLst>
        </pc:spChg>
        <pc:spChg chg="add del">
          <ac:chgData name="fabrice dupros" userId="12d903bf2c65eacd" providerId="LiveId" clId="{881AEFC3-69B0-4951-AB31-3A05276D633A}" dt="2026-02-04T15:27:02.810" v="279" actId="26606"/>
          <ac:spMkLst>
            <pc:docMk/>
            <pc:sldMk cId="1699898676" sldId="377"/>
            <ac:spMk id="1058" creationId="{0D14DB62-3EB3-452E-89EE-30B0CDB0C8F4}"/>
          </ac:spMkLst>
        </pc:spChg>
        <pc:spChg chg="add del">
          <ac:chgData name="fabrice dupros" userId="12d903bf2c65eacd" providerId="LiveId" clId="{881AEFC3-69B0-4951-AB31-3A05276D633A}" dt="2026-02-04T15:26:45.220" v="266" actId="26606"/>
          <ac:spMkLst>
            <pc:docMk/>
            <pc:sldMk cId="1699898676" sldId="377"/>
            <ac:spMk id="1059" creationId="{928F64C6-FE22-4FC1-A763-DFCC514811BD}"/>
          </ac:spMkLst>
        </pc:spChg>
        <pc:spChg chg="add del">
          <ac:chgData name="fabrice dupros" userId="12d903bf2c65eacd" providerId="LiveId" clId="{881AEFC3-69B0-4951-AB31-3A05276D633A}" dt="2026-02-04T15:27:02.810" v="279" actId="26606"/>
          <ac:spMkLst>
            <pc:docMk/>
            <pc:sldMk cId="1699898676" sldId="377"/>
            <ac:spMk id="1061" creationId="{CB14CE1B-4BC5-4EF2-BE3D-05E4F580B3DB}"/>
          </ac:spMkLst>
        </pc:spChg>
        <pc:spChg chg="add del">
          <ac:chgData name="fabrice dupros" userId="12d903bf2c65eacd" providerId="LiveId" clId="{881AEFC3-69B0-4951-AB31-3A05276D633A}" dt="2026-02-04T15:26:46.446" v="269" actId="26606"/>
          <ac:spMkLst>
            <pc:docMk/>
            <pc:sldMk cId="1699898676" sldId="377"/>
            <ac:spMk id="1062" creationId="{7BC0F8B1-F985-469B-8332-13DBC7665557}"/>
          </ac:spMkLst>
        </pc:spChg>
        <pc:spChg chg="add del">
          <ac:chgData name="fabrice dupros" userId="12d903bf2c65eacd" providerId="LiveId" clId="{881AEFC3-69B0-4951-AB31-3A05276D633A}" dt="2026-02-04T15:26:46.446" v="269" actId="26606"/>
          <ac:spMkLst>
            <pc:docMk/>
            <pc:sldMk cId="1699898676" sldId="377"/>
            <ac:spMk id="1063" creationId="{89D15953-1642-4DD6-AD9E-01AA19247FF6}"/>
          </ac:spMkLst>
        </pc:spChg>
        <pc:spChg chg="add del">
          <ac:chgData name="fabrice dupros" userId="12d903bf2c65eacd" providerId="LiveId" clId="{881AEFC3-69B0-4951-AB31-3A05276D633A}" dt="2026-02-04T15:26:46.446" v="269" actId="26606"/>
          <ac:spMkLst>
            <pc:docMk/>
            <pc:sldMk cId="1699898676" sldId="377"/>
            <ac:spMk id="1065" creationId="{FBF3780C-749F-4B50-9E1D-F2B1F6DBB7DD}"/>
          </ac:spMkLst>
        </pc:spChg>
        <pc:spChg chg="add del">
          <ac:chgData name="fabrice dupros" userId="12d903bf2c65eacd" providerId="LiveId" clId="{881AEFC3-69B0-4951-AB31-3A05276D633A}" dt="2026-02-04T15:27:04.221" v="281" actId="26606"/>
          <ac:spMkLst>
            <pc:docMk/>
            <pc:sldMk cId="1699898676" sldId="377"/>
            <ac:spMk id="1066" creationId="{928F64C6-FE22-4FC1-A763-DFCC514811BD}"/>
          </ac:spMkLst>
        </pc:spChg>
        <pc:spChg chg="add del">
          <ac:chgData name="fabrice dupros" userId="12d903bf2c65eacd" providerId="LiveId" clId="{881AEFC3-69B0-4951-AB31-3A05276D633A}" dt="2026-02-04T15:26:47.337" v="271" actId="26606"/>
          <ac:spMkLst>
            <pc:docMk/>
            <pc:sldMk cId="1699898676" sldId="377"/>
            <ac:spMk id="1067" creationId="{928F64C6-FE22-4FC1-A763-DFCC514811BD}"/>
          </ac:spMkLst>
        </pc:spChg>
        <pc:spChg chg="add del">
          <ac:chgData name="fabrice dupros" userId="12d903bf2c65eacd" providerId="LiveId" clId="{881AEFC3-69B0-4951-AB31-3A05276D633A}" dt="2026-02-04T15:27:05.310" v="284" actId="26606"/>
          <ac:spMkLst>
            <pc:docMk/>
            <pc:sldMk cId="1699898676" sldId="377"/>
            <ac:spMk id="1074" creationId="{7BC0F8B1-F985-469B-8332-13DBC7665557}"/>
          </ac:spMkLst>
        </pc:spChg>
        <pc:spChg chg="add del">
          <ac:chgData name="fabrice dupros" userId="12d903bf2c65eacd" providerId="LiveId" clId="{881AEFC3-69B0-4951-AB31-3A05276D633A}" dt="2026-02-04T15:26:54.549" v="275" actId="26606"/>
          <ac:spMkLst>
            <pc:docMk/>
            <pc:sldMk cId="1699898676" sldId="377"/>
            <ac:spMk id="1075" creationId="{A5A17FC0-D416-4C8B-A9E6-5924D352B986}"/>
          </ac:spMkLst>
        </pc:spChg>
        <pc:spChg chg="add del">
          <ac:chgData name="fabrice dupros" userId="12d903bf2c65eacd" providerId="LiveId" clId="{881AEFC3-69B0-4951-AB31-3A05276D633A}" dt="2026-02-04T15:27:05.310" v="284" actId="26606"/>
          <ac:spMkLst>
            <pc:docMk/>
            <pc:sldMk cId="1699898676" sldId="377"/>
            <ac:spMk id="1081" creationId="{89D15953-1642-4DD6-AD9E-01AA19247FF6}"/>
          </ac:spMkLst>
        </pc:spChg>
        <pc:spChg chg="add del">
          <ac:chgData name="fabrice dupros" userId="12d903bf2c65eacd" providerId="LiveId" clId="{881AEFC3-69B0-4951-AB31-3A05276D633A}" dt="2026-02-04T15:27:05.310" v="284" actId="26606"/>
          <ac:spMkLst>
            <pc:docMk/>
            <pc:sldMk cId="1699898676" sldId="377"/>
            <ac:spMk id="1083" creationId="{FBF3780C-749F-4B50-9E1D-F2B1F6DBB7DD}"/>
          </ac:spMkLst>
        </pc:spChg>
        <pc:spChg chg="add del">
          <ac:chgData name="fabrice dupros" userId="12d903bf2c65eacd" providerId="LiveId" clId="{881AEFC3-69B0-4951-AB31-3A05276D633A}" dt="2026-02-04T15:27:08.759" v="286" actId="26606"/>
          <ac:spMkLst>
            <pc:docMk/>
            <pc:sldMk cId="1699898676" sldId="377"/>
            <ac:spMk id="1085" creationId="{928F64C6-FE22-4FC1-A763-DFCC514811BD}"/>
          </ac:spMkLst>
        </pc:spChg>
        <pc:picChg chg="add mod ord">
          <ac:chgData name="fabrice dupros" userId="12d903bf2c65eacd" providerId="LiveId" clId="{881AEFC3-69B0-4951-AB31-3A05276D633A}" dt="2026-02-04T15:27:17.152" v="288" actId="26606"/>
          <ac:picMkLst>
            <pc:docMk/>
            <pc:sldMk cId="1699898676" sldId="377"/>
            <ac:picMk id="2" creationId="{A5FBBF9D-E7DF-2E09-BC6C-E33F831D0590}"/>
          </ac:picMkLst>
        </pc:picChg>
        <pc:picChg chg="add del mod">
          <ac:chgData name="fabrice dupros" userId="12d903bf2c65eacd" providerId="LiveId" clId="{881AEFC3-69B0-4951-AB31-3A05276D633A}" dt="2026-02-04T15:20:38.412" v="213" actId="1076"/>
          <ac:picMkLst>
            <pc:docMk/>
            <pc:sldMk cId="1699898676" sldId="377"/>
            <ac:picMk id="4" creationId="{D2A08FF7-DC4B-9573-A25A-C4B5D05E91DC}"/>
          </ac:picMkLst>
        </pc:picChg>
        <pc:picChg chg="add mod ord">
          <ac:chgData name="fabrice dupros" userId="12d903bf2c65eacd" providerId="LiveId" clId="{881AEFC3-69B0-4951-AB31-3A05276D633A}" dt="2026-02-04T18:52:36.856" v="664" actId="14100"/>
          <ac:picMkLst>
            <pc:docMk/>
            <pc:sldMk cId="1699898676" sldId="377"/>
            <ac:picMk id="5" creationId="{EDC93106-009B-6276-07D2-7548F2E54A51}"/>
          </ac:picMkLst>
        </pc:picChg>
        <pc:picChg chg="add del mod">
          <ac:chgData name="fabrice dupros" userId="12d903bf2c65eacd" providerId="LiveId" clId="{881AEFC3-69B0-4951-AB31-3A05276D633A}" dt="2026-02-04T15:26:17.640" v="255" actId="478"/>
          <ac:picMkLst>
            <pc:docMk/>
            <pc:sldMk cId="1699898676" sldId="377"/>
            <ac:picMk id="1026" creationId="{253D5236-C4E7-B914-48C6-1C1CF9AA2C25}"/>
          </ac:picMkLst>
        </pc:picChg>
        <pc:picChg chg="add mod ord">
          <ac:chgData name="fabrice dupros" userId="12d903bf2c65eacd" providerId="LiveId" clId="{881AEFC3-69B0-4951-AB31-3A05276D633A}" dt="2026-02-04T15:27:17.152" v="288" actId="26606"/>
          <ac:picMkLst>
            <pc:docMk/>
            <pc:sldMk cId="1699898676" sldId="377"/>
            <ac:picMk id="1028" creationId="{4BE22E98-64FE-D169-0748-4636130F67A8}"/>
          </ac:picMkLst>
        </pc:picChg>
        <pc:picChg chg="add mod ord">
          <ac:chgData name="fabrice dupros" userId="12d903bf2c65eacd" providerId="LiveId" clId="{881AEFC3-69B0-4951-AB31-3A05276D633A}" dt="2026-02-04T15:27:17.152" v="288" actId="26606"/>
          <ac:picMkLst>
            <pc:docMk/>
            <pc:sldMk cId="1699898676" sldId="377"/>
            <ac:picMk id="1030" creationId="{7C3745E0-3CC7-7C1B-7F27-95AE5496B295}"/>
          </ac:picMkLst>
        </pc:picChg>
        <pc:picChg chg="add del mod">
          <ac:chgData name="fabrice dupros" userId="12d903bf2c65eacd" providerId="LiveId" clId="{881AEFC3-69B0-4951-AB31-3A05276D633A}" dt="2026-02-04T15:19:47" v="203" actId="478"/>
          <ac:picMkLst>
            <pc:docMk/>
            <pc:sldMk cId="1699898676" sldId="377"/>
            <ac:picMk id="1032" creationId="{5B32CD97-55BF-16B3-9583-57E6805B6CCF}"/>
          </ac:picMkLst>
        </pc:picChg>
        <pc:picChg chg="add mod ord">
          <ac:chgData name="fabrice dupros" userId="12d903bf2c65eacd" providerId="LiveId" clId="{881AEFC3-69B0-4951-AB31-3A05276D633A}" dt="2026-02-04T15:27:17.152" v="288" actId="26606"/>
          <ac:picMkLst>
            <pc:docMk/>
            <pc:sldMk cId="1699898676" sldId="377"/>
            <ac:picMk id="1034" creationId="{96FE2CD0-2AAA-1981-5C32-C42976DCB18A}"/>
          </ac:picMkLst>
        </pc:picChg>
        <pc:cxnChg chg="add del">
          <ac:chgData name="fabrice dupros" userId="12d903bf2c65eacd" providerId="LiveId" clId="{881AEFC3-69B0-4951-AB31-3A05276D633A}" dt="2026-02-04T15:27:01.537" v="277" actId="26606"/>
          <ac:cxnSpMkLst>
            <pc:docMk/>
            <pc:sldMk cId="1699898676" sldId="377"/>
            <ac:cxnSpMk id="1038" creationId="{1918D9D3-1370-4FF6-9DFC-9F87F9039590}"/>
          </ac:cxnSpMkLst>
        </pc:cxnChg>
        <pc:cxnChg chg="add del">
          <ac:chgData name="fabrice dupros" userId="12d903bf2c65eacd" providerId="LiveId" clId="{881AEFC3-69B0-4951-AB31-3A05276D633A}" dt="2026-02-04T15:26:45.220" v="266" actId="26606"/>
          <ac:cxnSpMkLst>
            <pc:docMk/>
            <pc:sldMk cId="1699898676" sldId="377"/>
            <ac:cxnSpMk id="1060" creationId="{5C34627B-48E6-4F4D-B843-97717A86B490}"/>
          </ac:cxnSpMkLst>
        </pc:cxnChg>
        <pc:cxnChg chg="add del">
          <ac:chgData name="fabrice dupros" userId="12d903bf2c65eacd" providerId="LiveId" clId="{881AEFC3-69B0-4951-AB31-3A05276D633A}" dt="2026-02-04T15:26:46.446" v="269" actId="26606"/>
          <ac:cxnSpMkLst>
            <pc:docMk/>
            <pc:sldMk cId="1699898676" sldId="377"/>
            <ac:cxnSpMk id="1064" creationId="{1918D9D3-1370-4FF6-9DFC-9F87F9039590}"/>
          </ac:cxnSpMkLst>
        </pc:cxnChg>
        <pc:cxnChg chg="add del">
          <ac:chgData name="fabrice dupros" userId="12d903bf2c65eacd" providerId="LiveId" clId="{881AEFC3-69B0-4951-AB31-3A05276D633A}" dt="2026-02-04T15:26:47.337" v="271" actId="26606"/>
          <ac:cxnSpMkLst>
            <pc:docMk/>
            <pc:sldMk cId="1699898676" sldId="377"/>
            <ac:cxnSpMk id="1068" creationId="{5C34627B-48E6-4F4D-B843-97717A86B490}"/>
          </ac:cxnSpMkLst>
        </pc:cxnChg>
        <pc:cxnChg chg="add del">
          <ac:chgData name="fabrice dupros" userId="12d903bf2c65eacd" providerId="LiveId" clId="{881AEFC3-69B0-4951-AB31-3A05276D633A}" dt="2026-02-04T15:27:04.221" v="281" actId="26606"/>
          <ac:cxnSpMkLst>
            <pc:docMk/>
            <pc:sldMk cId="1699898676" sldId="377"/>
            <ac:cxnSpMk id="1069" creationId="{5C34627B-48E6-4F4D-B843-97717A86B490}"/>
          </ac:cxnSpMkLst>
        </pc:cxnChg>
        <pc:cxnChg chg="add del">
          <ac:chgData name="fabrice dupros" userId="12d903bf2c65eacd" providerId="LiveId" clId="{881AEFC3-69B0-4951-AB31-3A05276D633A}" dt="2026-02-04T15:26:52.577" v="273" actId="26606"/>
          <ac:cxnSpMkLst>
            <pc:docMk/>
            <pc:sldMk cId="1699898676" sldId="377"/>
            <ac:cxnSpMk id="1070" creationId="{DC034BB4-8B50-4484-85C4-0CE4699284D7}"/>
          </ac:cxnSpMkLst>
        </pc:cxnChg>
        <pc:cxnChg chg="add del">
          <ac:chgData name="fabrice dupros" userId="12d903bf2c65eacd" providerId="LiveId" clId="{881AEFC3-69B0-4951-AB31-3A05276D633A}" dt="2026-02-04T15:26:52.577" v="273" actId="26606"/>
          <ac:cxnSpMkLst>
            <pc:docMk/>
            <pc:sldMk cId="1699898676" sldId="377"/>
            <ac:cxnSpMk id="1071" creationId="{81B200F7-B57A-4824-BB91-B6624450A5AC}"/>
          </ac:cxnSpMkLst>
        </pc:cxnChg>
        <pc:cxnChg chg="add del">
          <ac:chgData name="fabrice dupros" userId="12d903bf2c65eacd" providerId="LiveId" clId="{881AEFC3-69B0-4951-AB31-3A05276D633A}" dt="2026-02-04T15:26:52.577" v="273" actId="26606"/>
          <ac:cxnSpMkLst>
            <pc:docMk/>
            <pc:sldMk cId="1699898676" sldId="377"/>
            <ac:cxnSpMk id="1072" creationId="{1902062F-7F47-41E5-8574-2D1492D58ED3}"/>
          </ac:cxnSpMkLst>
        </pc:cxnChg>
        <pc:cxnChg chg="add del">
          <ac:chgData name="fabrice dupros" userId="12d903bf2c65eacd" providerId="LiveId" clId="{881AEFC3-69B0-4951-AB31-3A05276D633A}" dt="2026-02-04T15:26:52.577" v="273" actId="26606"/>
          <ac:cxnSpMkLst>
            <pc:docMk/>
            <pc:sldMk cId="1699898676" sldId="377"/>
            <ac:cxnSpMk id="1073" creationId="{FA92245C-961F-47D5-9691-272D28692D45}"/>
          </ac:cxnSpMkLst>
        </pc:cxnChg>
        <pc:cxnChg chg="add">
          <ac:chgData name="fabrice dupros" userId="12d903bf2c65eacd" providerId="LiveId" clId="{881AEFC3-69B0-4951-AB31-3A05276D633A}" dt="2026-02-04T15:26:52.592" v="274" actId="26606"/>
          <ac:cxnSpMkLst>
            <pc:docMk/>
            <pc:sldMk cId="1699898676" sldId="377"/>
            <ac:cxnSpMk id="1076" creationId="{982DC870-E8E5-4050-B10C-CC24FC67E50A}"/>
          </ac:cxnSpMkLst>
        </pc:cxnChg>
        <pc:cxnChg chg="add del">
          <ac:chgData name="fabrice dupros" userId="12d903bf2c65eacd" providerId="LiveId" clId="{881AEFC3-69B0-4951-AB31-3A05276D633A}" dt="2026-02-04T15:26:54.549" v="275" actId="26606"/>
          <ac:cxnSpMkLst>
            <pc:docMk/>
            <pc:sldMk cId="1699898676" sldId="377"/>
            <ac:cxnSpMk id="1078" creationId="{3B2791FB-B2F7-4BBE-B8D8-74C37FF9E85C}"/>
          </ac:cxnSpMkLst>
        </pc:cxnChg>
        <pc:cxnChg chg="add del">
          <ac:chgData name="fabrice dupros" userId="12d903bf2c65eacd" providerId="LiveId" clId="{881AEFC3-69B0-4951-AB31-3A05276D633A}" dt="2026-02-04T15:26:54.549" v="275" actId="26606"/>
          <ac:cxnSpMkLst>
            <pc:docMk/>
            <pc:sldMk cId="1699898676" sldId="377"/>
            <ac:cxnSpMk id="1079" creationId="{9891B5DE-6811-4844-BB18-472A3F360EE5}"/>
          </ac:cxnSpMkLst>
        </pc:cxnChg>
        <pc:cxnChg chg="del">
          <ac:chgData name="fabrice dupros" userId="12d903bf2c65eacd" providerId="LiveId" clId="{881AEFC3-69B0-4951-AB31-3A05276D633A}" dt="2026-02-04T15:26:54.549" v="275" actId="26606"/>
          <ac:cxnSpMkLst>
            <pc:docMk/>
            <pc:sldMk cId="1699898676" sldId="377"/>
            <ac:cxnSpMk id="1080" creationId="{77A9CA3A-7216-41E0-B3CD-058077FD396D}"/>
          </ac:cxnSpMkLst>
        </pc:cxnChg>
        <pc:cxnChg chg="add del">
          <ac:chgData name="fabrice dupros" userId="12d903bf2c65eacd" providerId="LiveId" clId="{881AEFC3-69B0-4951-AB31-3A05276D633A}" dt="2026-02-04T15:27:05.310" v="284" actId="26606"/>
          <ac:cxnSpMkLst>
            <pc:docMk/>
            <pc:sldMk cId="1699898676" sldId="377"/>
            <ac:cxnSpMk id="1082" creationId="{1918D9D3-1370-4FF6-9DFC-9F87F9039590}"/>
          </ac:cxnSpMkLst>
        </pc:cxnChg>
        <pc:cxnChg chg="add del">
          <ac:chgData name="fabrice dupros" userId="12d903bf2c65eacd" providerId="LiveId" clId="{881AEFC3-69B0-4951-AB31-3A05276D633A}" dt="2026-02-04T15:27:08.759" v="286" actId="26606"/>
          <ac:cxnSpMkLst>
            <pc:docMk/>
            <pc:sldMk cId="1699898676" sldId="377"/>
            <ac:cxnSpMk id="1086" creationId="{5C34627B-48E6-4F4D-B843-97717A86B490}"/>
          </ac:cxnSpMkLst>
        </pc:cxnChg>
        <pc:cxnChg chg="add del">
          <ac:chgData name="fabrice dupros" userId="12d903bf2c65eacd" providerId="LiveId" clId="{881AEFC3-69B0-4951-AB31-3A05276D633A}" dt="2026-02-04T15:27:17.152" v="288" actId="26606"/>
          <ac:cxnSpMkLst>
            <pc:docMk/>
            <pc:sldMk cId="1699898676" sldId="377"/>
            <ac:cxnSpMk id="1088" creationId="{DC034BB4-8B50-4484-85C4-0CE4699284D7}"/>
          </ac:cxnSpMkLst>
        </pc:cxnChg>
        <pc:cxnChg chg="add del">
          <ac:chgData name="fabrice dupros" userId="12d903bf2c65eacd" providerId="LiveId" clId="{881AEFC3-69B0-4951-AB31-3A05276D633A}" dt="2026-02-04T15:27:17.152" v="288" actId="26606"/>
          <ac:cxnSpMkLst>
            <pc:docMk/>
            <pc:sldMk cId="1699898676" sldId="377"/>
            <ac:cxnSpMk id="1089" creationId="{81B200F7-B57A-4824-BB91-B6624450A5AC}"/>
          </ac:cxnSpMkLst>
        </pc:cxnChg>
        <pc:cxnChg chg="add del">
          <ac:chgData name="fabrice dupros" userId="12d903bf2c65eacd" providerId="LiveId" clId="{881AEFC3-69B0-4951-AB31-3A05276D633A}" dt="2026-02-04T15:27:17.152" v="288" actId="26606"/>
          <ac:cxnSpMkLst>
            <pc:docMk/>
            <pc:sldMk cId="1699898676" sldId="377"/>
            <ac:cxnSpMk id="1090" creationId="{1902062F-7F47-41E5-8574-2D1492D58ED3}"/>
          </ac:cxnSpMkLst>
        </pc:cxnChg>
        <pc:cxnChg chg="add del">
          <ac:chgData name="fabrice dupros" userId="12d903bf2c65eacd" providerId="LiveId" clId="{881AEFC3-69B0-4951-AB31-3A05276D633A}" dt="2026-02-04T15:27:17.152" v="288" actId="26606"/>
          <ac:cxnSpMkLst>
            <pc:docMk/>
            <pc:sldMk cId="1699898676" sldId="377"/>
            <ac:cxnSpMk id="1091" creationId="{FA92245C-961F-47D5-9691-272D28692D45}"/>
          </ac:cxnSpMkLst>
        </pc:cxnChg>
      </pc:sldChg>
      <pc:sldChg chg="addSp delSp modSp add mod modNotesTx">
        <pc:chgData name="fabrice dupros" userId="12d903bf2c65eacd" providerId="LiveId" clId="{881AEFC3-69B0-4951-AB31-3A05276D633A}" dt="2026-02-04T22:29:53.731" v="1202" actId="5793"/>
        <pc:sldMkLst>
          <pc:docMk/>
          <pc:sldMk cId="4182727470" sldId="378"/>
        </pc:sldMkLst>
        <pc:spChg chg="add">
          <ac:chgData name="fabrice dupros" userId="12d903bf2c65eacd" providerId="LiveId" clId="{881AEFC3-69B0-4951-AB31-3A05276D633A}" dt="2026-02-04T15:48:23.056" v="436"/>
          <ac:spMkLst>
            <pc:docMk/>
            <pc:sldMk cId="4182727470" sldId="378"/>
            <ac:spMk id="4" creationId="{E04534AF-C662-8519-5CCC-533BD2C5D714}"/>
          </ac:spMkLst>
        </pc:spChg>
        <pc:spChg chg="add mod">
          <ac:chgData name="fabrice dupros" userId="12d903bf2c65eacd" providerId="LiveId" clId="{881AEFC3-69B0-4951-AB31-3A05276D633A}" dt="2026-02-04T15:48:30.655" v="437"/>
          <ac:spMkLst>
            <pc:docMk/>
            <pc:sldMk cId="4182727470" sldId="378"/>
            <ac:spMk id="5" creationId="{6D198D3D-FD81-B94F-43BA-48BD7F2F4764}"/>
          </ac:spMkLst>
        </pc:spChg>
        <pc:spChg chg="mod">
          <ac:chgData name="fabrice dupros" userId="12d903bf2c65eacd" providerId="LiveId" clId="{881AEFC3-69B0-4951-AB31-3A05276D633A}" dt="2026-02-04T15:39:43.566" v="384" actId="20577"/>
          <ac:spMkLst>
            <pc:docMk/>
            <pc:sldMk cId="4182727470" sldId="378"/>
            <ac:spMk id="6" creationId="{95736588-9051-6738-9E22-AFAAB1F3951C}"/>
          </ac:spMkLst>
        </pc:spChg>
        <pc:spChg chg="add mod">
          <ac:chgData name="fabrice dupros" userId="12d903bf2c65eacd" providerId="LiveId" clId="{881AEFC3-69B0-4951-AB31-3A05276D633A}" dt="2026-02-04T22:29:53.731" v="1202" actId="5793"/>
          <ac:spMkLst>
            <pc:docMk/>
            <pc:sldMk cId="4182727470" sldId="378"/>
            <ac:spMk id="8" creationId="{276DD021-305A-7B81-0DE2-708E387767AD}"/>
          </ac:spMkLst>
        </pc:spChg>
        <pc:picChg chg="add del mod">
          <ac:chgData name="fabrice dupros" userId="12d903bf2c65eacd" providerId="LiveId" clId="{881AEFC3-69B0-4951-AB31-3A05276D633A}" dt="2026-02-04T15:47:53.522" v="432" actId="478"/>
          <ac:picMkLst>
            <pc:docMk/>
            <pc:sldMk cId="4182727470" sldId="378"/>
            <ac:picMk id="2" creationId="{ECD9EE79-3C34-40B1-A86C-C9523178A35F}"/>
          </ac:picMkLst>
        </pc:picChg>
        <pc:picChg chg="add mod">
          <ac:chgData name="fabrice dupros" userId="12d903bf2c65eacd" providerId="LiveId" clId="{881AEFC3-69B0-4951-AB31-3A05276D633A}" dt="2026-02-04T15:49:43.542" v="459" actId="14100"/>
          <ac:picMkLst>
            <pc:docMk/>
            <pc:sldMk cId="4182727470" sldId="378"/>
            <ac:picMk id="3" creationId="{BF12883B-63F8-9DE8-7A45-5DF5AF67B9EF}"/>
          </ac:picMkLst>
        </pc:picChg>
        <pc:picChg chg="add mod">
          <ac:chgData name="fabrice dupros" userId="12d903bf2c65eacd" providerId="LiveId" clId="{881AEFC3-69B0-4951-AB31-3A05276D633A}" dt="2026-02-04T15:49:50.107" v="463" actId="14100"/>
          <ac:picMkLst>
            <pc:docMk/>
            <pc:sldMk cId="4182727470" sldId="378"/>
            <ac:picMk id="7" creationId="{90B0C704-0999-D309-CC0C-E4E3492742E0}"/>
          </ac:picMkLst>
        </pc:picChg>
        <pc:picChg chg="add mod">
          <ac:chgData name="fabrice dupros" userId="12d903bf2c65eacd" providerId="LiveId" clId="{881AEFC3-69B0-4951-AB31-3A05276D633A}" dt="2026-02-04T15:49:40.550" v="457" actId="14100"/>
          <ac:picMkLst>
            <pc:docMk/>
            <pc:sldMk cId="4182727470" sldId="378"/>
            <ac:picMk id="4098" creationId="{4A733C99-D128-C83F-9209-47BCE60A5DA5}"/>
          </ac:picMkLst>
        </pc:picChg>
        <pc:picChg chg="add mod">
          <ac:chgData name="fabrice dupros" userId="12d903bf2c65eacd" providerId="LiveId" clId="{881AEFC3-69B0-4951-AB31-3A05276D633A}" dt="2026-02-04T18:52:50.124" v="665" actId="1076"/>
          <ac:picMkLst>
            <pc:docMk/>
            <pc:sldMk cId="4182727470" sldId="378"/>
            <ac:picMk id="4104" creationId="{3012D438-1C68-1517-2D86-9011C91D17F1}"/>
          </ac:picMkLst>
        </pc:picChg>
      </pc:sldChg>
      <pc:sldChg chg="addSp delSp modSp add mod">
        <pc:chgData name="fabrice dupros" userId="12d903bf2c65eacd" providerId="LiveId" clId="{881AEFC3-69B0-4951-AB31-3A05276D633A}" dt="2026-02-04T22:44:03.288" v="1415" actId="1076"/>
        <pc:sldMkLst>
          <pc:docMk/>
          <pc:sldMk cId="893262528" sldId="379"/>
        </pc:sldMkLst>
        <pc:spChg chg="mod">
          <ac:chgData name="fabrice dupros" userId="12d903bf2c65eacd" providerId="LiveId" clId="{881AEFC3-69B0-4951-AB31-3A05276D633A}" dt="2026-02-04T20:52:12.671" v="1043" actId="20577"/>
          <ac:spMkLst>
            <pc:docMk/>
            <pc:sldMk cId="893262528" sldId="379"/>
            <ac:spMk id="6" creationId="{DCE356F7-0231-B078-AA2A-2F263D50BF4F}"/>
          </ac:spMkLst>
        </pc:spChg>
        <pc:spChg chg="add mod">
          <ac:chgData name="fabrice dupros" userId="12d903bf2c65eacd" providerId="LiveId" clId="{881AEFC3-69B0-4951-AB31-3A05276D633A}" dt="2026-02-04T22:27:05.178" v="1161" actId="164"/>
          <ac:spMkLst>
            <pc:docMk/>
            <pc:sldMk cId="893262528" sldId="379"/>
            <ac:spMk id="7" creationId="{0F25FED6-5DB5-834E-66D9-46FFCC9F234B}"/>
          </ac:spMkLst>
        </pc:spChg>
        <pc:spChg chg="add mod">
          <ac:chgData name="fabrice dupros" userId="12d903bf2c65eacd" providerId="LiveId" clId="{881AEFC3-69B0-4951-AB31-3A05276D633A}" dt="2026-02-04T22:27:05.178" v="1161" actId="164"/>
          <ac:spMkLst>
            <pc:docMk/>
            <pc:sldMk cId="893262528" sldId="379"/>
            <ac:spMk id="8" creationId="{3873BC3E-BC19-C6CF-5B80-630E5F993600}"/>
          </ac:spMkLst>
        </pc:spChg>
        <pc:spChg chg="add mod">
          <ac:chgData name="fabrice dupros" userId="12d903bf2c65eacd" providerId="LiveId" clId="{881AEFC3-69B0-4951-AB31-3A05276D633A}" dt="2026-02-04T22:27:05.178" v="1161" actId="164"/>
          <ac:spMkLst>
            <pc:docMk/>
            <pc:sldMk cId="893262528" sldId="379"/>
            <ac:spMk id="9" creationId="{E2ABB024-E993-28A4-5AE6-06C1E95180C8}"/>
          </ac:spMkLst>
        </pc:spChg>
        <pc:spChg chg="add mod">
          <ac:chgData name="fabrice dupros" userId="12d903bf2c65eacd" providerId="LiveId" clId="{881AEFC3-69B0-4951-AB31-3A05276D633A}" dt="2026-02-04T22:44:03.288" v="1415" actId="1076"/>
          <ac:spMkLst>
            <pc:docMk/>
            <pc:sldMk cId="893262528" sldId="379"/>
            <ac:spMk id="10" creationId="{81FDF4B0-4363-1A4A-9B38-7049B068DE0B}"/>
          </ac:spMkLst>
        </pc:spChg>
        <pc:spChg chg="add del mod">
          <ac:chgData name="fabrice dupros" userId="12d903bf2c65eacd" providerId="LiveId" clId="{881AEFC3-69B0-4951-AB31-3A05276D633A}" dt="2026-02-04T22:42:05.646" v="1401" actId="478"/>
          <ac:spMkLst>
            <pc:docMk/>
            <pc:sldMk cId="893262528" sldId="379"/>
            <ac:spMk id="12" creationId="{80E22FBB-4DF9-A7FE-A1F9-7532F241BE1C}"/>
          </ac:spMkLst>
        </pc:spChg>
        <pc:spChg chg="add mod">
          <ac:chgData name="fabrice dupros" userId="12d903bf2c65eacd" providerId="LiveId" clId="{881AEFC3-69B0-4951-AB31-3A05276D633A}" dt="2026-02-04T22:29:58.795" v="1203" actId="5793"/>
          <ac:spMkLst>
            <pc:docMk/>
            <pc:sldMk cId="893262528" sldId="379"/>
            <ac:spMk id="13" creationId="{A98D1D70-A56E-25F1-57A4-609A65E89049}"/>
          </ac:spMkLst>
        </pc:spChg>
        <pc:grpChg chg="add mod">
          <ac:chgData name="fabrice dupros" userId="12d903bf2c65eacd" providerId="LiveId" clId="{881AEFC3-69B0-4951-AB31-3A05276D633A}" dt="2026-02-04T22:27:05.178" v="1161" actId="164"/>
          <ac:grpSpMkLst>
            <pc:docMk/>
            <pc:sldMk cId="893262528" sldId="379"/>
            <ac:grpSpMk id="11" creationId="{A0B4FD96-2351-F0A1-AA4C-4FDC19DAB0A5}"/>
          </ac:grpSpMkLst>
        </pc:grpChg>
        <pc:picChg chg="add mod">
          <ac:chgData name="fabrice dupros" userId="12d903bf2c65eacd" providerId="LiveId" clId="{881AEFC3-69B0-4951-AB31-3A05276D633A}" dt="2026-02-04T22:43:46.896" v="1412" actId="14100"/>
          <ac:picMkLst>
            <pc:docMk/>
            <pc:sldMk cId="893262528" sldId="379"/>
            <ac:picMk id="2" creationId="{92706D93-5CE4-D29B-DA0B-ADB255B7635C}"/>
          </ac:picMkLst>
        </pc:picChg>
        <pc:picChg chg="add del mod">
          <ac:chgData name="fabrice dupros" userId="12d903bf2c65eacd" providerId="LiveId" clId="{881AEFC3-69B0-4951-AB31-3A05276D633A}" dt="2026-02-04T22:23:16.027" v="1046" actId="478"/>
          <ac:picMkLst>
            <pc:docMk/>
            <pc:sldMk cId="893262528" sldId="379"/>
            <ac:picMk id="3" creationId="{7E241976-B59F-245F-9937-C3476E57136C}"/>
          </ac:picMkLst>
        </pc:picChg>
        <pc:picChg chg="add mod">
          <ac:chgData name="fabrice dupros" userId="12d903bf2c65eacd" providerId="LiveId" clId="{881AEFC3-69B0-4951-AB31-3A05276D633A}" dt="2026-02-04T22:27:05.178" v="1161" actId="164"/>
          <ac:picMkLst>
            <pc:docMk/>
            <pc:sldMk cId="893262528" sldId="379"/>
            <ac:picMk id="5" creationId="{09820FEE-8DE2-37FA-8A11-60F50810D76B}"/>
          </ac:picMkLst>
        </pc:picChg>
        <pc:picChg chg="add del mod">
          <ac:chgData name="fabrice dupros" userId="12d903bf2c65eacd" providerId="LiveId" clId="{881AEFC3-69B0-4951-AB31-3A05276D633A}" dt="2026-02-04T15:32:18.937" v="336" actId="478"/>
          <ac:picMkLst>
            <pc:docMk/>
            <pc:sldMk cId="893262528" sldId="379"/>
            <ac:picMk id="3074" creationId="{208CBA5C-F1A0-0A7C-3861-23E0D9ABE168}"/>
          </ac:picMkLst>
        </pc:picChg>
        <pc:picChg chg="add del mod">
          <ac:chgData name="fabrice dupros" userId="12d903bf2c65eacd" providerId="LiveId" clId="{881AEFC3-69B0-4951-AB31-3A05276D633A}" dt="2026-02-04T15:52:46.491" v="478" actId="478"/>
          <ac:picMkLst>
            <pc:docMk/>
            <pc:sldMk cId="893262528" sldId="379"/>
            <ac:picMk id="3076" creationId="{F62381AD-482C-F9A4-7D88-A6A9000A78E9}"/>
          </ac:picMkLst>
        </pc:picChg>
      </pc:sldChg>
      <pc:sldChg chg="modSp add del mod">
        <pc:chgData name="fabrice dupros" userId="12d903bf2c65eacd" providerId="LiveId" clId="{881AEFC3-69B0-4951-AB31-3A05276D633A}" dt="2026-02-04T15:22:35.106" v="242" actId="47"/>
        <pc:sldMkLst>
          <pc:docMk/>
          <pc:sldMk cId="3960113604" sldId="379"/>
        </pc:sldMkLst>
        <pc:spChg chg="mod">
          <ac:chgData name="fabrice dupros" userId="12d903bf2c65eacd" providerId="LiveId" clId="{881AEFC3-69B0-4951-AB31-3A05276D633A}" dt="2026-02-04T15:22:28.793" v="239" actId="6549"/>
          <ac:spMkLst>
            <pc:docMk/>
            <pc:sldMk cId="3960113604" sldId="379"/>
            <ac:spMk id="6" creationId="{B7846A62-6B1E-E757-83F5-C3D01623D7C2}"/>
          </ac:spMkLst>
        </pc:spChg>
      </pc:sldChg>
      <pc:sldChg chg="modSp add mod">
        <pc:chgData name="fabrice dupros" userId="12d903bf2c65eacd" providerId="LiveId" clId="{881AEFC3-69B0-4951-AB31-3A05276D633A}" dt="2026-02-04T15:24:29.222" v="252" actId="207"/>
        <pc:sldMkLst>
          <pc:docMk/>
          <pc:sldMk cId="3786767261" sldId="380"/>
        </pc:sldMkLst>
        <pc:spChg chg="mod">
          <ac:chgData name="fabrice dupros" userId="12d903bf2c65eacd" providerId="LiveId" clId="{881AEFC3-69B0-4951-AB31-3A05276D633A}" dt="2026-02-04T15:24:12.712" v="250" actId="207"/>
          <ac:spMkLst>
            <pc:docMk/>
            <pc:sldMk cId="3786767261" sldId="380"/>
            <ac:spMk id="3" creationId="{259057B1-777F-DF08-9A04-01C37BE71C78}"/>
          </ac:spMkLst>
        </pc:spChg>
        <pc:spChg chg="mod">
          <ac:chgData name="fabrice dupros" userId="12d903bf2c65eacd" providerId="LiveId" clId="{881AEFC3-69B0-4951-AB31-3A05276D633A}" dt="2026-02-04T15:24:29.222" v="252" actId="207"/>
          <ac:spMkLst>
            <pc:docMk/>
            <pc:sldMk cId="3786767261" sldId="380"/>
            <ac:spMk id="37" creationId="{AA70463E-9AB5-57F3-BAA7-E143224EC0D5}"/>
          </ac:spMkLst>
        </pc:spChg>
      </pc:sldChg>
      <pc:sldChg chg="addSp delSp modSp add mod">
        <pc:chgData name="fabrice dupros" userId="12d903bf2c65eacd" providerId="LiveId" clId="{881AEFC3-69B0-4951-AB31-3A05276D633A}" dt="2026-02-04T16:49:00.641" v="571" actId="1076"/>
        <pc:sldMkLst>
          <pc:docMk/>
          <pc:sldMk cId="3421839159" sldId="381"/>
        </pc:sldMkLst>
        <pc:spChg chg="mod">
          <ac:chgData name="fabrice dupros" userId="12d903bf2c65eacd" providerId="LiveId" clId="{881AEFC3-69B0-4951-AB31-3A05276D633A}" dt="2026-02-04T16:46:21.666" v="546" actId="20577"/>
          <ac:spMkLst>
            <pc:docMk/>
            <pc:sldMk cId="3421839159" sldId="381"/>
            <ac:spMk id="6" creationId="{66D3C344-5EE6-73DE-50AB-EE7BCB9F4567}"/>
          </ac:spMkLst>
        </pc:spChg>
        <pc:picChg chg="del">
          <ac:chgData name="fabrice dupros" userId="12d903bf2c65eacd" providerId="LiveId" clId="{881AEFC3-69B0-4951-AB31-3A05276D633A}" dt="2026-02-04T16:45:28.438" v="530" actId="478"/>
          <ac:picMkLst>
            <pc:docMk/>
            <pc:sldMk cId="3421839159" sldId="381"/>
            <ac:picMk id="3" creationId="{43161495-AC97-82C3-F0DC-C615A8E63995}"/>
          </ac:picMkLst>
        </pc:picChg>
        <pc:picChg chg="del">
          <ac:chgData name="fabrice dupros" userId="12d903bf2c65eacd" providerId="LiveId" clId="{881AEFC3-69B0-4951-AB31-3A05276D633A}" dt="2026-02-04T16:45:29.741" v="532" actId="478"/>
          <ac:picMkLst>
            <pc:docMk/>
            <pc:sldMk cId="3421839159" sldId="381"/>
            <ac:picMk id="5" creationId="{B9351722-8F3F-9DC0-E9A2-D3CBB9C0DD6C}"/>
          </ac:picMkLst>
        </pc:picChg>
        <pc:picChg chg="del">
          <ac:chgData name="fabrice dupros" userId="12d903bf2c65eacd" providerId="LiveId" clId="{881AEFC3-69B0-4951-AB31-3A05276D633A}" dt="2026-02-04T16:45:29.201" v="531" actId="478"/>
          <ac:picMkLst>
            <pc:docMk/>
            <pc:sldMk cId="3421839159" sldId="381"/>
            <ac:picMk id="7" creationId="{F4DB4FC0-8362-DFAD-A996-31232A3AB5D7}"/>
          </ac:picMkLst>
        </pc:picChg>
        <pc:picChg chg="add mod">
          <ac:chgData name="fabrice dupros" userId="12d903bf2c65eacd" providerId="LiveId" clId="{881AEFC3-69B0-4951-AB31-3A05276D633A}" dt="2026-02-04T16:49:00.641" v="571" actId="1076"/>
          <ac:picMkLst>
            <pc:docMk/>
            <pc:sldMk cId="3421839159" sldId="381"/>
            <ac:picMk id="13" creationId="{3BE016D7-F359-BD94-D858-3E4F9E465980}"/>
          </ac:picMkLst>
        </pc:picChg>
        <pc:picChg chg="del">
          <ac:chgData name="fabrice dupros" userId="12d903bf2c65eacd" providerId="LiveId" clId="{881AEFC3-69B0-4951-AB31-3A05276D633A}" dt="2026-02-04T16:45:27.313" v="528" actId="478"/>
          <ac:picMkLst>
            <pc:docMk/>
            <pc:sldMk cId="3421839159" sldId="381"/>
            <ac:picMk id="3076" creationId="{88CC4FD5-3E77-B887-0E99-9835F52A271B}"/>
          </ac:picMkLst>
        </pc:picChg>
        <pc:picChg chg="del">
          <ac:chgData name="fabrice dupros" userId="12d903bf2c65eacd" providerId="LiveId" clId="{881AEFC3-69B0-4951-AB31-3A05276D633A}" dt="2026-02-04T16:45:30.250" v="533" actId="478"/>
          <ac:picMkLst>
            <pc:docMk/>
            <pc:sldMk cId="3421839159" sldId="381"/>
            <ac:picMk id="5122" creationId="{EF6289AE-A0C7-BC86-C8E1-3A7C3340A977}"/>
          </ac:picMkLst>
        </pc:picChg>
        <pc:picChg chg="del">
          <ac:chgData name="fabrice dupros" userId="12d903bf2c65eacd" providerId="LiveId" clId="{881AEFC3-69B0-4951-AB31-3A05276D633A}" dt="2026-02-04T16:45:27.898" v="529" actId="478"/>
          <ac:picMkLst>
            <pc:docMk/>
            <pc:sldMk cId="3421839159" sldId="381"/>
            <ac:picMk id="5124" creationId="{D8FA13B4-8678-9C3E-9992-B8CD6DC17020}"/>
          </ac:picMkLst>
        </pc:picChg>
        <pc:picChg chg="add del mod">
          <ac:chgData name="fabrice dupros" userId="12d903bf2c65eacd" providerId="LiveId" clId="{881AEFC3-69B0-4951-AB31-3A05276D633A}" dt="2026-02-04T16:48:30.636" v="561" actId="478"/>
          <ac:picMkLst>
            <pc:docMk/>
            <pc:sldMk cId="3421839159" sldId="381"/>
            <ac:picMk id="6146" creationId="{C86285CA-7EB4-6C95-27BC-A4423EC5FE0F}"/>
          </ac:picMkLst>
        </pc:picChg>
        <pc:picChg chg="add del mod">
          <ac:chgData name="fabrice dupros" userId="12d903bf2c65eacd" providerId="LiveId" clId="{881AEFC3-69B0-4951-AB31-3A05276D633A}" dt="2026-02-04T16:48:28.814" v="559" actId="478"/>
          <ac:picMkLst>
            <pc:docMk/>
            <pc:sldMk cId="3421839159" sldId="381"/>
            <ac:picMk id="6148" creationId="{72A810B4-9A9E-8254-F4E9-0FF23920F32D}"/>
          </ac:picMkLst>
        </pc:picChg>
        <pc:cxnChg chg="add del mod">
          <ac:chgData name="fabrice dupros" userId="12d903bf2c65eacd" providerId="LiveId" clId="{881AEFC3-69B0-4951-AB31-3A05276D633A}" dt="2026-02-04T16:48:28.214" v="558" actId="478"/>
          <ac:cxnSpMkLst>
            <pc:docMk/>
            <pc:sldMk cId="3421839159" sldId="381"/>
            <ac:cxnSpMk id="4" creationId="{972464D1-7340-5DB4-A21E-386EA72A79EE}"/>
          </ac:cxnSpMkLst>
        </pc:cxnChg>
        <pc:cxnChg chg="add del mod">
          <ac:chgData name="fabrice dupros" userId="12d903bf2c65eacd" providerId="LiveId" clId="{881AEFC3-69B0-4951-AB31-3A05276D633A}" dt="2026-02-04T16:48:29.888" v="560" actId="478"/>
          <ac:cxnSpMkLst>
            <pc:docMk/>
            <pc:sldMk cId="3421839159" sldId="381"/>
            <ac:cxnSpMk id="8" creationId="{B8990FEA-B90E-7C17-2502-DCE4F2A2C4E2}"/>
          </ac:cxnSpMkLst>
        </pc:cxnChg>
        <pc:cxnChg chg="add del mod">
          <ac:chgData name="fabrice dupros" userId="12d903bf2c65eacd" providerId="LiveId" clId="{881AEFC3-69B0-4951-AB31-3A05276D633A}" dt="2026-02-04T16:48:31.425" v="562" actId="478"/>
          <ac:cxnSpMkLst>
            <pc:docMk/>
            <pc:sldMk cId="3421839159" sldId="381"/>
            <ac:cxnSpMk id="9" creationId="{588200F5-4226-E9D4-06E5-A0033F52763F}"/>
          </ac:cxnSpMkLst>
        </pc:cxnChg>
      </pc:sldChg>
      <pc:sldChg chg="addSp delSp modSp add del mod modNotesTx">
        <pc:chgData name="fabrice dupros" userId="12d903bf2c65eacd" providerId="LiveId" clId="{881AEFC3-69B0-4951-AB31-3A05276D633A}" dt="2026-02-04T22:46:53.520" v="1416" actId="47"/>
        <pc:sldMkLst>
          <pc:docMk/>
          <pc:sldMk cId="989459841" sldId="382"/>
        </pc:sldMkLst>
        <pc:spChg chg="add mod">
          <ac:chgData name="fabrice dupros" userId="12d903bf2c65eacd" providerId="LiveId" clId="{881AEFC3-69B0-4951-AB31-3A05276D633A}" dt="2026-02-04T19:19:09.002" v="859" actId="6549"/>
          <ac:spMkLst>
            <pc:docMk/>
            <pc:sldMk cId="989459841" sldId="382"/>
            <ac:spMk id="3" creationId="{8D067A98-7AB7-AA73-F239-B15A962476D5}"/>
          </ac:spMkLst>
        </pc:spChg>
        <pc:spChg chg="del">
          <ac:chgData name="fabrice dupros" userId="12d903bf2c65eacd" providerId="LiveId" clId="{881AEFC3-69B0-4951-AB31-3A05276D633A}" dt="2026-02-04T19:11:33.559" v="819" actId="478"/>
          <ac:spMkLst>
            <pc:docMk/>
            <pc:sldMk cId="989459841" sldId="382"/>
            <ac:spMk id="4" creationId="{AADEDCB6-29A3-B65B-1761-10762226829C}"/>
          </ac:spMkLst>
        </pc:spChg>
        <pc:spChg chg="mod">
          <ac:chgData name="fabrice dupros" userId="12d903bf2c65eacd" providerId="LiveId" clId="{881AEFC3-69B0-4951-AB31-3A05276D633A}" dt="2026-02-04T19:12:13.609" v="835" actId="20577"/>
          <ac:spMkLst>
            <pc:docMk/>
            <pc:sldMk cId="989459841" sldId="382"/>
            <ac:spMk id="6" creationId="{1412E695-771C-98F3-EF4A-35ABCFE6D38B}"/>
          </ac:spMkLst>
        </pc:spChg>
        <pc:picChg chg="del">
          <ac:chgData name="fabrice dupros" userId="12d903bf2c65eacd" providerId="LiveId" clId="{881AEFC3-69B0-4951-AB31-3A05276D633A}" dt="2026-02-04T19:11:31.736" v="818" actId="478"/>
          <ac:picMkLst>
            <pc:docMk/>
            <pc:sldMk cId="989459841" sldId="382"/>
            <ac:picMk id="2" creationId="{8B47878E-D809-0EDE-B80B-6750B55694C4}"/>
          </ac:picMkLst>
        </pc:picChg>
        <pc:picChg chg="del">
          <ac:chgData name="fabrice dupros" userId="12d903bf2c65eacd" providerId="LiveId" clId="{881AEFC3-69B0-4951-AB31-3A05276D633A}" dt="2026-02-04T19:11:31.174" v="817" actId="478"/>
          <ac:picMkLst>
            <pc:docMk/>
            <pc:sldMk cId="989459841" sldId="382"/>
            <ac:picMk id="1028" creationId="{675D64F4-55E3-78A4-97B3-71C9D019EC47}"/>
          </ac:picMkLst>
        </pc:picChg>
        <pc:picChg chg="add mod">
          <ac:chgData name="fabrice dupros" userId="12d903bf2c65eacd" providerId="LiveId" clId="{881AEFC3-69B0-4951-AB31-3A05276D633A}" dt="2026-02-04T19:19:11.866" v="860" actId="14100"/>
          <ac:picMkLst>
            <pc:docMk/>
            <pc:sldMk cId="989459841" sldId="382"/>
            <ac:picMk id="7170" creationId="{6D7D3A87-3A78-1276-94C1-E3B385A17C8F}"/>
          </ac:picMkLst>
        </pc:picChg>
      </pc:sldChg>
      <pc:sldChg chg="addSp delSp modSp add del mod ord modNotesTx">
        <pc:chgData name="fabrice dupros" userId="12d903bf2c65eacd" providerId="LiveId" clId="{881AEFC3-69B0-4951-AB31-3A05276D633A}" dt="2026-02-04T22:54:47.697" v="1453" actId="47"/>
        <pc:sldMkLst>
          <pc:docMk/>
          <pc:sldMk cId="2525184952" sldId="383"/>
        </pc:sldMkLst>
        <pc:spChg chg="mod">
          <ac:chgData name="fabrice dupros" userId="12d903bf2c65eacd" providerId="LiveId" clId="{881AEFC3-69B0-4951-AB31-3A05276D633A}" dt="2026-02-04T20:24:44.604" v="887" actId="20577"/>
          <ac:spMkLst>
            <pc:docMk/>
            <pc:sldMk cId="2525184952" sldId="383"/>
            <ac:spMk id="9" creationId="{C93CC00C-6C24-D7E9-17AE-6FF3B3636F2F}"/>
          </ac:spMkLst>
        </pc:spChg>
        <pc:picChg chg="add del">
          <ac:chgData name="fabrice dupros" userId="12d903bf2c65eacd" providerId="LiveId" clId="{881AEFC3-69B0-4951-AB31-3A05276D633A}" dt="2026-02-04T19:23:46.042" v="865" actId="478"/>
          <ac:picMkLst>
            <pc:docMk/>
            <pc:sldMk cId="2525184952" sldId="383"/>
            <ac:picMk id="2" creationId="{4B0DE879-78F8-68E8-8E9D-0086C1C57826}"/>
          </ac:picMkLst>
        </pc:picChg>
        <pc:picChg chg="add mod modCrop">
          <ac:chgData name="fabrice dupros" userId="12d903bf2c65eacd" providerId="LiveId" clId="{881AEFC3-69B0-4951-AB31-3A05276D633A}" dt="2026-02-04T19:26:34.183" v="880" actId="1076"/>
          <ac:picMkLst>
            <pc:docMk/>
            <pc:sldMk cId="2525184952" sldId="383"/>
            <ac:picMk id="3" creationId="{A2FB9448-C265-F5A4-33A6-45070CF3A959}"/>
          </ac:picMkLst>
        </pc:picChg>
        <pc:picChg chg="del">
          <ac:chgData name="fabrice dupros" userId="12d903bf2c65eacd" providerId="LiveId" clId="{881AEFC3-69B0-4951-AB31-3A05276D633A}" dt="2026-02-04T19:23:42.217" v="863" actId="478"/>
          <ac:picMkLst>
            <pc:docMk/>
            <pc:sldMk cId="2525184952" sldId="383"/>
            <ac:picMk id="8" creationId="{CF03D928-D737-ED40-4E16-64A8E4173F46}"/>
          </ac:picMkLst>
        </pc:picChg>
        <pc:picChg chg="del">
          <ac:chgData name="fabrice dupros" userId="12d903bf2c65eacd" providerId="LiveId" clId="{881AEFC3-69B0-4951-AB31-3A05276D633A}" dt="2026-02-04T19:23:41.392" v="862" actId="478"/>
          <ac:picMkLst>
            <pc:docMk/>
            <pc:sldMk cId="2525184952" sldId="383"/>
            <ac:picMk id="2056" creationId="{30C99162-ACD2-7A3D-D615-492DF43E1904}"/>
          </ac:picMkLst>
        </pc:picChg>
        <pc:picChg chg="add del mod">
          <ac:chgData name="fabrice dupros" userId="12d903bf2c65eacd" providerId="LiveId" clId="{881AEFC3-69B0-4951-AB31-3A05276D633A}" dt="2026-02-04T19:26:20.683" v="876" actId="478"/>
          <ac:picMkLst>
            <pc:docMk/>
            <pc:sldMk cId="2525184952" sldId="383"/>
            <ac:picMk id="8194" creationId="{AA4570E9-C8D1-8291-C044-37E3660784A9}"/>
          </ac:picMkLst>
        </pc:picChg>
      </pc:sldChg>
      <pc:sldChg chg="add del">
        <pc:chgData name="fabrice dupros" userId="12d903bf2c65eacd" providerId="LiveId" clId="{881AEFC3-69B0-4951-AB31-3A05276D633A}" dt="2026-02-04T19:11:36.473" v="821"/>
        <pc:sldMkLst>
          <pc:docMk/>
          <pc:sldMk cId="3933839615" sldId="383"/>
        </pc:sldMkLst>
      </pc:sldChg>
      <pc:sldChg chg="modSp add mod">
        <pc:chgData name="fabrice dupros" userId="12d903bf2c65eacd" providerId="LiveId" clId="{881AEFC3-69B0-4951-AB31-3A05276D633A}" dt="2026-02-04T22:51:05.315" v="1434" actId="207"/>
        <pc:sldMkLst>
          <pc:docMk/>
          <pc:sldMk cId="435189564" sldId="384"/>
        </pc:sldMkLst>
        <pc:spChg chg="mod">
          <ac:chgData name="fabrice dupros" userId="12d903bf2c65eacd" providerId="LiveId" clId="{881AEFC3-69B0-4951-AB31-3A05276D633A}" dt="2026-02-04T22:51:05.315" v="1434" actId="207"/>
          <ac:spMkLst>
            <pc:docMk/>
            <pc:sldMk cId="435189564" sldId="384"/>
            <ac:spMk id="3" creationId="{E91ADE97-749A-965C-DF86-50103391427F}"/>
          </ac:spMkLst>
        </pc:spChg>
        <pc:spChg chg="mod">
          <ac:chgData name="fabrice dupros" userId="12d903bf2c65eacd" providerId="LiveId" clId="{881AEFC3-69B0-4951-AB31-3A05276D633A}" dt="2026-02-04T22:51:01.286" v="1433" actId="207"/>
          <ac:spMkLst>
            <pc:docMk/>
            <pc:sldMk cId="435189564" sldId="384"/>
            <ac:spMk id="37" creationId="{D355EAF9-025A-4C58-74D8-0F74E043E067}"/>
          </ac:spMkLst>
        </pc:spChg>
      </pc:sldChg>
      <pc:sldChg chg="modSp add mod">
        <pc:chgData name="fabrice dupros" userId="12d903bf2c65eacd" providerId="LiveId" clId="{881AEFC3-69B0-4951-AB31-3A05276D633A}" dt="2026-02-04T22:51:22.323" v="1436" actId="207"/>
        <pc:sldMkLst>
          <pc:docMk/>
          <pc:sldMk cId="4241412468" sldId="385"/>
        </pc:sldMkLst>
        <pc:spChg chg="mod">
          <ac:chgData name="fabrice dupros" userId="12d903bf2c65eacd" providerId="LiveId" clId="{881AEFC3-69B0-4951-AB31-3A05276D633A}" dt="2026-02-04T22:51:22.323" v="1436" actId="207"/>
          <ac:spMkLst>
            <pc:docMk/>
            <pc:sldMk cId="4241412468" sldId="385"/>
            <ac:spMk id="3" creationId="{EFC14EA0-BC6E-58D4-F5CD-E4745CE484C1}"/>
          </ac:spMkLst>
        </pc:spChg>
        <pc:spChg chg="mod">
          <ac:chgData name="fabrice dupros" userId="12d903bf2c65eacd" providerId="LiveId" clId="{881AEFC3-69B0-4951-AB31-3A05276D633A}" dt="2026-02-04T22:51:18.381" v="1435" actId="207"/>
          <ac:spMkLst>
            <pc:docMk/>
            <pc:sldMk cId="4241412468" sldId="385"/>
            <ac:spMk id="37" creationId="{8C8C5A18-2BA8-7888-FCEB-3F6E68A12781}"/>
          </ac:spMkLst>
        </pc:spChg>
      </pc:sldChg>
      <pc:sldChg chg="modSp add mod">
        <pc:chgData name="fabrice dupros" userId="12d903bf2c65eacd" providerId="LiveId" clId="{881AEFC3-69B0-4951-AB31-3A05276D633A}" dt="2026-02-04T22:51:37.473" v="1439" actId="207"/>
        <pc:sldMkLst>
          <pc:docMk/>
          <pc:sldMk cId="1869354947" sldId="386"/>
        </pc:sldMkLst>
        <pc:spChg chg="mod">
          <ac:chgData name="fabrice dupros" userId="12d903bf2c65eacd" providerId="LiveId" clId="{881AEFC3-69B0-4951-AB31-3A05276D633A}" dt="2026-02-04T22:51:37.473" v="1439" actId="207"/>
          <ac:spMkLst>
            <pc:docMk/>
            <pc:sldMk cId="1869354947" sldId="386"/>
            <ac:spMk id="3" creationId="{1BCDC02B-F9AD-7488-4BA1-C01D8C72D99F}"/>
          </ac:spMkLst>
        </pc:spChg>
        <pc:spChg chg="mod">
          <ac:chgData name="fabrice dupros" userId="12d903bf2c65eacd" providerId="LiveId" clId="{881AEFC3-69B0-4951-AB31-3A05276D633A}" dt="2026-02-04T22:51:29.811" v="1437" actId="207"/>
          <ac:spMkLst>
            <pc:docMk/>
            <pc:sldMk cId="1869354947" sldId="386"/>
            <ac:spMk id="37" creationId="{C25F0C3D-4339-B0EE-8A0D-9D7B5858DD0D}"/>
          </ac:spMkLst>
        </pc:spChg>
      </pc:sldChg>
      <pc:sldChg chg="addSp delSp modSp add mod">
        <pc:chgData name="fabrice dupros" userId="12d903bf2c65eacd" providerId="LiveId" clId="{881AEFC3-69B0-4951-AB31-3A05276D633A}" dt="2026-02-04T23:27:47.077" v="1561" actId="1076"/>
        <pc:sldMkLst>
          <pc:docMk/>
          <pc:sldMk cId="632452579" sldId="387"/>
        </pc:sldMkLst>
        <pc:spChg chg="del">
          <ac:chgData name="fabrice dupros" userId="12d903bf2c65eacd" providerId="LiveId" clId="{881AEFC3-69B0-4951-AB31-3A05276D633A}" dt="2026-02-04T23:27:14.483" v="1555" actId="478"/>
          <ac:spMkLst>
            <pc:docMk/>
            <pc:sldMk cId="632452579" sldId="387"/>
            <ac:spMk id="5" creationId="{64E5B692-CAFA-84AC-AB05-35FA39BEBB6F}"/>
          </ac:spMkLst>
        </pc:spChg>
        <pc:spChg chg="mod">
          <ac:chgData name="fabrice dupros" userId="12d903bf2c65eacd" providerId="LiveId" clId="{881AEFC3-69B0-4951-AB31-3A05276D633A}" dt="2026-02-04T23:27:08.108" v="1553" actId="20577"/>
          <ac:spMkLst>
            <pc:docMk/>
            <pc:sldMk cId="632452579" sldId="387"/>
            <ac:spMk id="6" creationId="{2E79EB29-C55B-606C-24DC-002CF11E9F04}"/>
          </ac:spMkLst>
        </pc:spChg>
        <pc:spChg chg="del">
          <ac:chgData name="fabrice dupros" userId="12d903bf2c65eacd" providerId="LiveId" clId="{881AEFC3-69B0-4951-AB31-3A05276D633A}" dt="2026-02-04T23:27:11.191" v="1554" actId="478"/>
          <ac:spMkLst>
            <pc:docMk/>
            <pc:sldMk cId="632452579" sldId="387"/>
            <ac:spMk id="7" creationId="{3F0C6F7D-618C-E316-19BC-76A718E6DD32}"/>
          </ac:spMkLst>
        </pc:spChg>
        <pc:picChg chg="add mod">
          <ac:chgData name="fabrice dupros" userId="12d903bf2c65eacd" providerId="LiveId" clId="{881AEFC3-69B0-4951-AB31-3A05276D633A}" dt="2026-02-04T23:27:47.077" v="1561" actId="1076"/>
          <ac:picMkLst>
            <pc:docMk/>
            <pc:sldMk cId="632452579" sldId="387"/>
            <ac:picMk id="3" creationId="{C46BB215-3DCA-5978-FCE2-F847AB9616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2F8C3-17E7-4470-AD0F-F4D39B9376FE}" type="datetimeFigureOut">
              <a:rPr lang="en-GB" smtClean="0"/>
              <a:t>04/02/2026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9B648-DA54-4C03-AB3C-18CA24240087}" type="slidenum">
              <a:rPr lang="en-GB" smtClean="0"/>
              <a:t>‹N°›</a:t>
            </a:fld>
            <a:endParaRPr lang="en-GB"/>
          </a:p>
        </p:txBody>
      </p:sp>
    </p:spTree>
    <p:extLst>
      <p:ext uri="{BB962C8B-B14F-4D97-AF65-F5344CB8AC3E}">
        <p14:creationId xmlns:p14="http://schemas.microsoft.com/office/powerpoint/2010/main" val="146675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r-FR" dirty="0"/>
              <a:t>Fabrice Dupros</a:t>
            </a:r>
          </a:p>
          <a:p>
            <a:pPr marL="171450" indent="-171450">
              <a:buFont typeface="Arial" panose="020B0604020202020204" pitchFamily="34" charset="0"/>
              <a:buChar char="•"/>
            </a:pPr>
            <a:r>
              <a:rPr lang="fr-FR" dirty="0"/>
              <a:t>Ingénieur chez AMD</a:t>
            </a:r>
          </a:p>
          <a:p>
            <a:pPr marL="171450" indent="-171450">
              <a:buFont typeface="Arial" panose="020B0604020202020204" pitchFamily="34" charset="0"/>
              <a:buChar char="•"/>
            </a:pPr>
            <a:r>
              <a:rPr lang="fr-FR" dirty="0"/>
              <a:t>Mon domaine d’expertise est le parallélisme et la haute performance de manière générale.</a:t>
            </a:r>
          </a:p>
          <a:p>
            <a:pPr marL="171450" indent="-171450">
              <a:buFont typeface="Arial" panose="020B0604020202020204" pitchFamily="34" charset="0"/>
              <a:buChar char="•"/>
            </a:pPr>
            <a:r>
              <a:rPr lang="fr-FR" dirty="0"/>
              <a:t>IP pour les semi-conducteurs.</a:t>
            </a:r>
          </a:p>
          <a:p>
            <a:pPr marL="171450" indent="-171450">
              <a:buFont typeface="Arial" panose="020B0604020202020204" pitchFamily="34" charset="0"/>
              <a:buChar char="•"/>
            </a:pPr>
            <a:r>
              <a:rPr lang="fr-FR" dirty="0"/>
              <a:t>Exposition aux produits venant de chez Arm durant vos cours su le nomadisme – Cortex … </a:t>
            </a:r>
          </a:p>
          <a:p>
            <a:pPr marL="171450" indent="-171450">
              <a:buFont typeface="Arial" panose="020B0604020202020204" pitchFamily="34" charset="0"/>
              <a:buChar char="•"/>
            </a:pPr>
            <a:r>
              <a:rPr lang="fr-FR" dirty="0"/>
              <a:t>200 Milliards de processeurs disponibles (Apple, </a:t>
            </a:r>
            <a:r>
              <a:rPr lang="fr-FR" dirty="0" err="1"/>
              <a:t>Chromebox</a:t>
            </a:r>
            <a:r>
              <a:rPr lang="fr-FR" dirty="0"/>
              <a:t>, Automobile, Freebox, … ). </a:t>
            </a:r>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p:txBody>
      </p:sp>
      <p:sp>
        <p:nvSpPr>
          <p:cNvPr id="4" name="Slide Number Placeholder 3"/>
          <p:cNvSpPr>
            <a:spLocks noGrp="1"/>
          </p:cNvSpPr>
          <p:nvPr>
            <p:ph type="sldNum" sz="quarter" idx="5"/>
          </p:nvPr>
        </p:nvSpPr>
        <p:spPr/>
        <p:txBody>
          <a:bodyPr/>
          <a:lstStyle/>
          <a:p>
            <a:fld id="{0C29B648-DA54-4C03-AB3C-18CA24240087}" type="slidenum">
              <a:rPr lang="en-GB" smtClean="0"/>
              <a:t>1</a:t>
            </a:fld>
            <a:endParaRPr lang="en-GB"/>
          </a:p>
        </p:txBody>
      </p:sp>
    </p:spTree>
    <p:extLst>
      <p:ext uri="{BB962C8B-B14F-4D97-AF65-F5344CB8AC3E}">
        <p14:creationId xmlns:p14="http://schemas.microsoft.com/office/powerpoint/2010/main" val="345187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369E1-C8BE-1C26-3E33-F8FFEE16A3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B6A90-549E-164E-511F-DBF26E144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A3040-14F4-FF37-429C-DC74D0FE68E2}"/>
              </a:ext>
            </a:extLst>
          </p:cNvPr>
          <p:cNvSpPr>
            <a:spLocks noGrp="1"/>
          </p:cNvSpPr>
          <p:nvPr>
            <p:ph type="body" idx="1"/>
          </p:nvPr>
        </p:nvSpPr>
        <p:spPr/>
        <p:txBody>
          <a:bodyPr/>
          <a:lstStyle/>
          <a:p>
            <a:r>
              <a:rPr lang="en-GB" dirty="0"/>
              <a:t>OpenCL / CUDA / </a:t>
            </a:r>
            <a:r>
              <a:rPr lang="en-GB" dirty="0" err="1"/>
              <a:t>OpenACC</a:t>
            </a:r>
            <a:endParaRPr lang="en-GB" dirty="0"/>
          </a:p>
        </p:txBody>
      </p:sp>
      <p:sp>
        <p:nvSpPr>
          <p:cNvPr id="4" name="Slide Number Placeholder 3">
            <a:extLst>
              <a:ext uri="{FF2B5EF4-FFF2-40B4-BE49-F238E27FC236}">
                <a16:creationId xmlns:a16="http://schemas.microsoft.com/office/drawing/2014/main" id="{9F74B49A-0C9D-58BD-984C-26B582789D31}"/>
              </a:ext>
            </a:extLst>
          </p:cNvPr>
          <p:cNvSpPr>
            <a:spLocks noGrp="1"/>
          </p:cNvSpPr>
          <p:nvPr>
            <p:ph type="sldNum" sz="quarter" idx="5"/>
          </p:nvPr>
        </p:nvSpPr>
        <p:spPr/>
        <p:txBody>
          <a:bodyPr/>
          <a:lstStyle/>
          <a:p>
            <a:fld id="{0C29B648-DA54-4C03-AB3C-18CA24240087}" type="slidenum">
              <a:rPr lang="en-GB" smtClean="0"/>
              <a:t>10</a:t>
            </a:fld>
            <a:endParaRPr lang="en-GB"/>
          </a:p>
        </p:txBody>
      </p:sp>
    </p:spTree>
    <p:extLst>
      <p:ext uri="{BB962C8B-B14F-4D97-AF65-F5344CB8AC3E}">
        <p14:creationId xmlns:p14="http://schemas.microsoft.com/office/powerpoint/2010/main" val="71756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D4FBA-D9D6-E5E9-FBB2-E978EF74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23F209-2D69-A8E3-EF1F-EF7F298F3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58DA8-AFB7-88EB-4E66-90F59A07CE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3CDFE5F-4EC0-C36F-A989-3894733F90B0}"/>
              </a:ext>
            </a:extLst>
          </p:cNvPr>
          <p:cNvSpPr>
            <a:spLocks noGrp="1"/>
          </p:cNvSpPr>
          <p:nvPr>
            <p:ph type="sldNum" sz="quarter" idx="5"/>
          </p:nvPr>
        </p:nvSpPr>
        <p:spPr/>
        <p:txBody>
          <a:bodyPr/>
          <a:lstStyle/>
          <a:p>
            <a:fld id="{0C29B648-DA54-4C03-AB3C-18CA24240087}" type="slidenum">
              <a:rPr lang="en-GB" smtClean="0"/>
              <a:t>11</a:t>
            </a:fld>
            <a:endParaRPr lang="en-GB"/>
          </a:p>
        </p:txBody>
      </p:sp>
    </p:spTree>
    <p:extLst>
      <p:ext uri="{BB962C8B-B14F-4D97-AF65-F5344CB8AC3E}">
        <p14:creationId xmlns:p14="http://schemas.microsoft.com/office/powerpoint/2010/main" val="288444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Questions ?</a:t>
            </a:r>
          </a:p>
          <a:p>
            <a:endParaRPr lang="en-GB" dirty="0"/>
          </a:p>
          <a:p>
            <a:endParaRPr lang="en-GB" dirty="0"/>
          </a:p>
          <a:p>
            <a:r>
              <a:rPr lang="en-GB" dirty="0"/>
              <a:t>20 minutes au total pour la </a:t>
            </a:r>
            <a:r>
              <a:rPr lang="en-GB" dirty="0" err="1"/>
              <a:t>partie</a:t>
            </a:r>
            <a:r>
              <a:rPr lang="en-GB" dirty="0"/>
              <a:t> 1</a:t>
            </a:r>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12</a:t>
            </a:fld>
            <a:endParaRPr lang="en-GB"/>
          </a:p>
        </p:txBody>
      </p:sp>
    </p:spTree>
    <p:extLst>
      <p:ext uri="{BB962C8B-B14F-4D97-AF65-F5344CB8AC3E}">
        <p14:creationId xmlns:p14="http://schemas.microsoft.com/office/powerpoint/2010/main" val="2569513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E971D-9C71-AF78-5EE3-FF3E9A4EB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3AEA1-E3B9-D194-35B2-7CEB2E647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FD24C-58A6-6305-8C8F-EEDD252DAE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EEEBB28-37E2-7790-5764-A93371773542}"/>
              </a:ext>
            </a:extLst>
          </p:cNvPr>
          <p:cNvSpPr>
            <a:spLocks noGrp="1"/>
          </p:cNvSpPr>
          <p:nvPr>
            <p:ph type="sldNum" sz="quarter" idx="5"/>
          </p:nvPr>
        </p:nvSpPr>
        <p:spPr/>
        <p:txBody>
          <a:bodyPr/>
          <a:lstStyle/>
          <a:p>
            <a:fld id="{0C29B648-DA54-4C03-AB3C-18CA24240087}" type="slidenum">
              <a:rPr lang="en-GB" smtClean="0"/>
              <a:t>13</a:t>
            </a:fld>
            <a:endParaRPr lang="en-GB"/>
          </a:p>
        </p:txBody>
      </p:sp>
    </p:spTree>
    <p:extLst>
      <p:ext uri="{BB962C8B-B14F-4D97-AF65-F5344CB8AC3E}">
        <p14:creationId xmlns:p14="http://schemas.microsoft.com/office/powerpoint/2010/main" val="2556591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https://www.lri.fr/~de/Polytech-Architectures-parall%E8les.pdf</a:t>
            </a:r>
          </a:p>
          <a:p>
            <a:r>
              <a:rPr lang="en-GB" dirty="0"/>
              <a:t>https://www.enseignement.polytechnique.fr/profs/informatique/Eric.Goubault/Cours05html/poly002.html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Point 1</a:t>
            </a:r>
          </a:p>
          <a:p>
            <a:r>
              <a:rPr lang="en-GB" dirty="0" err="1"/>
              <a:t>Taxonomie</a:t>
            </a:r>
            <a:r>
              <a:rPr lang="en-GB" dirty="0"/>
              <a:t> Flynn : vision </a:t>
            </a:r>
            <a:r>
              <a:rPr lang="en-GB" dirty="0" err="1"/>
              <a:t>logique</a:t>
            </a:r>
            <a:r>
              <a:rPr lang="en-GB" dirty="0"/>
              <a:t> propose au milieu des </a:t>
            </a:r>
            <a:r>
              <a:rPr lang="en-GB" dirty="0" err="1"/>
              <a:t>année</a:t>
            </a:r>
            <a:r>
              <a:rPr lang="en-GB" dirty="0"/>
              <a:t> 1960 – 4 </a:t>
            </a:r>
            <a:r>
              <a:rPr lang="en-GB" dirty="0" err="1"/>
              <a:t>différents</a:t>
            </a:r>
            <a:r>
              <a:rPr lang="en-GB" dirty="0"/>
              <a:t> types </a:t>
            </a:r>
            <a:r>
              <a:rPr lang="en-GB" dirty="0" err="1"/>
              <a:t>d’architectures</a:t>
            </a:r>
            <a:endParaRPr lang="en-GB" dirty="0"/>
          </a:p>
          <a:p>
            <a:endParaRPr lang="en-GB" dirty="0"/>
          </a:p>
          <a:p>
            <a:r>
              <a:rPr lang="en-GB" dirty="0"/>
              <a:t>Point 2</a:t>
            </a:r>
          </a:p>
          <a:p>
            <a:r>
              <a:rPr lang="en-GB" dirty="0"/>
              <a:t>SISD : machine </a:t>
            </a:r>
            <a:r>
              <a:rPr lang="en-GB" dirty="0" err="1"/>
              <a:t>essentiellement</a:t>
            </a:r>
            <a:r>
              <a:rPr lang="en-GB" dirty="0"/>
              <a:t> </a:t>
            </a:r>
            <a:r>
              <a:rPr lang="en-GB" dirty="0" err="1"/>
              <a:t>séquentielle</a:t>
            </a:r>
            <a:r>
              <a:rPr lang="en-GB" dirty="0"/>
              <a:t> (Single Instruction Single Data) – </a:t>
            </a:r>
            <a:r>
              <a:rPr lang="en-GB" dirty="0" err="1"/>
              <a:t>une</a:t>
            </a:r>
            <a:r>
              <a:rPr lang="en-GB" dirty="0"/>
              <a:t> </a:t>
            </a:r>
            <a:r>
              <a:rPr lang="en-GB" dirty="0" err="1"/>
              <a:t>seule</a:t>
            </a:r>
            <a:r>
              <a:rPr lang="en-GB" dirty="0"/>
              <a:t> instruction </a:t>
            </a:r>
            <a:r>
              <a:rPr lang="en-GB" dirty="0" err="1"/>
              <a:t>exécutée</a:t>
            </a:r>
            <a:r>
              <a:rPr lang="en-GB" dirty="0"/>
              <a:t> à un moment </a:t>
            </a:r>
            <a:r>
              <a:rPr lang="en-GB" dirty="0" err="1"/>
              <a:t>donnée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Point 3</a:t>
            </a:r>
          </a:p>
          <a:p>
            <a:r>
              <a:rPr lang="en-GB" dirty="0"/>
              <a:t>SIMD : (decliner </a:t>
            </a:r>
            <a:r>
              <a:rPr lang="en-GB" dirty="0" err="1"/>
              <a:t>sigle</a:t>
            </a:r>
            <a:r>
              <a:rPr lang="en-GB" dirty="0"/>
              <a:t>) – le </a:t>
            </a:r>
            <a:r>
              <a:rPr lang="en-GB" dirty="0" err="1"/>
              <a:t>calcul</a:t>
            </a:r>
            <a:r>
              <a:rPr lang="en-GB" dirty="0"/>
              <a:t> se </a:t>
            </a:r>
            <a:r>
              <a:rPr lang="en-GB" dirty="0" err="1"/>
              <a:t>déplace</a:t>
            </a:r>
            <a:r>
              <a:rPr lang="en-GB" dirty="0"/>
              <a:t> sur </a:t>
            </a:r>
            <a:r>
              <a:rPr lang="en-GB" dirty="0" err="1"/>
              <a:t>une</a:t>
            </a:r>
            <a:r>
              <a:rPr lang="en-GB" dirty="0"/>
              <a:t> </a:t>
            </a:r>
            <a:r>
              <a:rPr lang="en-GB" dirty="0" err="1"/>
              <a:t>topologie</a:t>
            </a:r>
            <a:r>
              <a:rPr lang="en-GB" dirty="0"/>
              <a:t> de </a:t>
            </a:r>
            <a:r>
              <a:rPr lang="en-GB" dirty="0" err="1"/>
              <a:t>processeur</a:t>
            </a:r>
            <a:r>
              <a:rPr lang="en-GB" dirty="0"/>
              <a:t> = machine </a:t>
            </a:r>
            <a:r>
              <a:rPr lang="en-GB" dirty="0" err="1"/>
              <a:t>systolique</a:t>
            </a:r>
            <a:r>
              <a:rPr lang="en-GB" dirty="0"/>
              <a:t>  </a:t>
            </a:r>
            <a:r>
              <a:rPr lang="en-GB" dirty="0" err="1"/>
              <a:t>comme</a:t>
            </a:r>
            <a:r>
              <a:rPr lang="en-GB" dirty="0"/>
              <a:t> un front </a:t>
            </a:r>
            <a:r>
              <a:rPr lang="en-GB" dirty="0" err="1"/>
              <a:t>d’onde</a:t>
            </a:r>
            <a:r>
              <a:rPr lang="en-GB" dirty="0"/>
              <a:t> </a:t>
            </a:r>
            <a:r>
              <a:rPr lang="en-GB" dirty="0" err="1"/>
              <a:t>traitant</a:t>
            </a:r>
            <a:r>
              <a:rPr lang="en-GB" dirty="0"/>
              <a:t> les </a:t>
            </a:r>
            <a:r>
              <a:rPr lang="en-GB" dirty="0" err="1"/>
              <a:t>données</a:t>
            </a:r>
            <a:r>
              <a:rPr lang="en-GB" dirty="0"/>
              <a:t> </a:t>
            </a:r>
            <a:r>
              <a:rPr lang="en-GB" dirty="0" err="1"/>
              <a:t>différentes</a:t>
            </a:r>
            <a:r>
              <a:rPr lang="en-GB" dirty="0"/>
              <a:t> à </a:t>
            </a:r>
            <a:r>
              <a:rPr lang="en-GB" dirty="0" err="1"/>
              <a:t>chaque</a:t>
            </a:r>
            <a:r>
              <a:rPr lang="en-GB" dirty="0"/>
              <a:t> </a:t>
            </a:r>
            <a:r>
              <a:rPr lang="en-GB" dirty="0" err="1"/>
              <a:t>déplacement</a:t>
            </a:r>
            <a:r>
              <a:rPr lang="en-GB" dirty="0"/>
              <a:t> – </a:t>
            </a:r>
            <a:r>
              <a:rPr lang="en-GB" dirty="0" err="1"/>
              <a:t>exemple</a:t>
            </a:r>
            <a:r>
              <a:rPr lang="en-GB" dirty="0"/>
              <a:t> par la suite</a:t>
            </a:r>
          </a:p>
          <a:p>
            <a:r>
              <a:rPr lang="en-GB" dirty="0"/>
              <a:t>Plus </a:t>
            </a:r>
            <a:r>
              <a:rPr lang="en-GB" dirty="0" err="1"/>
              <a:t>simplement</a:t>
            </a:r>
            <a:r>
              <a:rPr lang="en-GB" dirty="0"/>
              <a:t> </a:t>
            </a:r>
            <a:r>
              <a:rPr lang="en-GB" dirty="0" err="1"/>
              <a:t>c’est</a:t>
            </a:r>
            <a:r>
              <a:rPr lang="en-GB" dirty="0"/>
              <a:t> le </a:t>
            </a:r>
            <a:r>
              <a:rPr lang="en-GB" dirty="0" err="1"/>
              <a:t>cas</a:t>
            </a:r>
            <a:r>
              <a:rPr lang="en-GB" dirty="0"/>
              <a:t> des unites de </a:t>
            </a:r>
            <a:r>
              <a:rPr lang="en-GB" dirty="0" err="1"/>
              <a:t>traitement</a:t>
            </a:r>
            <a:r>
              <a:rPr lang="en-GB" dirty="0"/>
              <a:t> pour la vectorisation (SSE, AVX </a:t>
            </a:r>
            <a:r>
              <a:rPr lang="en-GB" dirty="0" err="1"/>
              <a:t>ou</a:t>
            </a:r>
            <a:r>
              <a:rPr lang="en-GB" dirty="0"/>
              <a:t>  Neon/SVE sur Arm)</a:t>
            </a:r>
          </a:p>
          <a:p>
            <a:r>
              <a:rPr lang="en-GB" dirty="0" err="1"/>
              <a:t>C’est</a:t>
            </a:r>
            <a:r>
              <a:rPr lang="en-GB" dirty="0"/>
              <a:t> </a:t>
            </a:r>
            <a:r>
              <a:rPr lang="en-GB" dirty="0" err="1"/>
              <a:t>également</a:t>
            </a:r>
            <a:r>
              <a:rPr lang="en-GB" dirty="0"/>
              <a:t> le </a:t>
            </a:r>
            <a:r>
              <a:rPr lang="en-GB" dirty="0" err="1"/>
              <a:t>cas</a:t>
            </a:r>
            <a:r>
              <a:rPr lang="en-GB" dirty="0"/>
              <a:t> des GPUs – on </a:t>
            </a:r>
            <a:r>
              <a:rPr lang="en-GB" dirty="0" err="1"/>
              <a:t>peut</a:t>
            </a:r>
            <a:r>
              <a:rPr lang="en-GB" dirty="0"/>
              <a:t> </a:t>
            </a:r>
            <a:r>
              <a:rPr lang="en-GB" dirty="0" err="1"/>
              <a:t>facillement</a:t>
            </a:r>
            <a:r>
              <a:rPr lang="en-GB" dirty="0"/>
              <a:t> </a:t>
            </a:r>
            <a:r>
              <a:rPr lang="en-GB" dirty="0" err="1"/>
              <a:t>l’interet</a:t>
            </a:r>
            <a:r>
              <a:rPr lang="en-GB" dirty="0"/>
              <a:t> </a:t>
            </a:r>
            <a:r>
              <a:rPr lang="en-GB" dirty="0" err="1"/>
              <a:t>pou</a:t>
            </a:r>
            <a:r>
              <a:rPr lang="en-GB" dirty="0"/>
              <a:t> appliquer le meme </a:t>
            </a:r>
            <a:r>
              <a:rPr lang="en-GB" dirty="0" err="1"/>
              <a:t>traitement</a:t>
            </a:r>
            <a:r>
              <a:rPr lang="en-GB" dirty="0"/>
              <a:t> à </a:t>
            </a:r>
            <a:r>
              <a:rPr lang="en-GB" dirty="0" err="1"/>
              <a:t>tous</a:t>
            </a:r>
            <a:r>
              <a:rPr lang="en-GB" dirty="0"/>
              <a:t> les pixels </a:t>
            </a:r>
            <a:r>
              <a:rPr lang="en-GB" dirty="0" err="1"/>
              <a:t>d’une</a:t>
            </a:r>
            <a:r>
              <a:rPr lang="en-GB" dirty="0"/>
              <a:t> image</a:t>
            </a:r>
          </a:p>
          <a:p>
            <a:endParaRPr lang="en-GB" dirty="0"/>
          </a:p>
          <a:p>
            <a:r>
              <a:rPr lang="en-GB" dirty="0"/>
              <a:t>Point 4</a:t>
            </a:r>
          </a:p>
          <a:p>
            <a:r>
              <a:rPr lang="en-GB" dirty="0"/>
              <a:t>MISD : (</a:t>
            </a:r>
            <a:r>
              <a:rPr lang="en-GB" dirty="0" err="1"/>
              <a:t>sigle</a:t>
            </a:r>
            <a:r>
              <a:rPr lang="en-GB" dirty="0"/>
              <a:t>)  - rare (application pour les </a:t>
            </a:r>
            <a:r>
              <a:rPr lang="en-GB" dirty="0" err="1"/>
              <a:t>systemes</a:t>
            </a:r>
            <a:r>
              <a:rPr lang="en-GB" dirty="0"/>
              <a:t> </a:t>
            </a:r>
            <a:r>
              <a:rPr lang="en-GB" dirty="0" err="1"/>
              <a:t>necessitant</a:t>
            </a:r>
            <a:r>
              <a:rPr lang="en-GB" dirty="0"/>
              <a:t> de controller la </a:t>
            </a:r>
            <a:r>
              <a:rPr lang="en-GB" dirty="0" err="1"/>
              <a:t>réponse</a:t>
            </a:r>
            <a:r>
              <a:rPr lang="en-GB" dirty="0"/>
              <a:t> </a:t>
            </a:r>
            <a:r>
              <a:rPr lang="en-GB" dirty="0" err="1"/>
              <a:t>apres</a:t>
            </a:r>
            <a:r>
              <a:rPr lang="en-GB" dirty="0"/>
              <a:t> un premier </a:t>
            </a:r>
            <a:r>
              <a:rPr lang="en-GB" dirty="0" err="1"/>
              <a:t>traitement</a:t>
            </a:r>
            <a:r>
              <a:rPr lang="en-GB" dirty="0"/>
              <a:t>) – detection de </a:t>
            </a:r>
            <a:r>
              <a:rPr lang="en-GB" dirty="0" err="1"/>
              <a:t>pannes</a:t>
            </a:r>
            <a:r>
              <a:rPr lang="en-GB" dirty="0"/>
              <a:t>. – control de system.</a:t>
            </a:r>
          </a:p>
          <a:p>
            <a:endParaRPr lang="en-GB" dirty="0"/>
          </a:p>
          <a:p>
            <a:r>
              <a:rPr lang="en-GB" dirty="0"/>
              <a:t>Point 5</a:t>
            </a:r>
          </a:p>
          <a:p>
            <a:r>
              <a:rPr lang="en-GB" dirty="0"/>
              <a:t>MIMD (</a:t>
            </a:r>
            <a:r>
              <a:rPr lang="en-GB" dirty="0" err="1"/>
              <a:t>sigle</a:t>
            </a:r>
            <a:r>
              <a:rPr lang="en-GB" dirty="0"/>
              <a:t>) – </a:t>
            </a:r>
            <a:r>
              <a:rPr lang="en-GB" dirty="0" err="1"/>
              <a:t>différents</a:t>
            </a:r>
            <a:r>
              <a:rPr lang="en-GB" dirty="0"/>
              <a:t> </a:t>
            </a:r>
            <a:r>
              <a:rPr lang="en-GB" dirty="0" err="1"/>
              <a:t>processeurs</a:t>
            </a:r>
            <a:r>
              <a:rPr lang="en-GB" dirty="0"/>
              <a:t> executant des  instructions </a:t>
            </a:r>
            <a:r>
              <a:rPr lang="en-GB" dirty="0" err="1"/>
              <a:t>différentes</a:t>
            </a:r>
            <a:r>
              <a:rPr lang="en-GB" dirty="0"/>
              <a:t> sur des  </a:t>
            </a:r>
            <a:r>
              <a:rPr lang="en-GB" dirty="0" err="1"/>
              <a:t>données</a:t>
            </a:r>
            <a:r>
              <a:rPr lang="en-GB" dirty="0"/>
              <a:t> </a:t>
            </a:r>
            <a:r>
              <a:rPr lang="en-GB" dirty="0" err="1"/>
              <a:t>différentes</a:t>
            </a:r>
            <a:r>
              <a:rPr lang="en-GB" dirty="0"/>
              <a:t>.  CPUs </a:t>
            </a:r>
            <a:r>
              <a:rPr lang="en-GB" dirty="0" err="1"/>
              <a:t>modernes</a:t>
            </a:r>
            <a:r>
              <a:rPr lang="en-GB" dirty="0"/>
              <a:t> (multitasking / multicores) . </a:t>
            </a:r>
            <a:r>
              <a:rPr lang="en-GB" dirty="0" err="1"/>
              <a:t>Cela</a:t>
            </a:r>
            <a:r>
              <a:rPr lang="en-GB" dirty="0"/>
              <a:t> </a:t>
            </a:r>
            <a:r>
              <a:rPr lang="en-GB" dirty="0" err="1"/>
              <a:t>peut</a:t>
            </a:r>
            <a:r>
              <a:rPr lang="en-GB" dirty="0"/>
              <a:t> se faire à travers des </a:t>
            </a:r>
            <a:r>
              <a:rPr lang="en-GB" dirty="0" err="1"/>
              <a:t>mémoires</a:t>
            </a:r>
            <a:r>
              <a:rPr lang="en-GB" dirty="0"/>
              <a:t> </a:t>
            </a:r>
            <a:r>
              <a:rPr lang="en-GB" dirty="0" err="1"/>
              <a:t>distribués</a:t>
            </a:r>
            <a:r>
              <a:rPr lang="en-GB" dirty="0"/>
              <a:t> </a:t>
            </a:r>
            <a:r>
              <a:rPr lang="en-GB" dirty="0" err="1"/>
              <a:t>ou</a:t>
            </a:r>
            <a:r>
              <a:rPr lang="en-GB" dirty="0"/>
              <a:t> </a:t>
            </a:r>
            <a:r>
              <a:rPr lang="en-GB" dirty="0" err="1"/>
              <a:t>partagés</a:t>
            </a:r>
            <a:endParaRPr lang="en-GB"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14</a:t>
            </a:fld>
            <a:endParaRPr lang="en-GB"/>
          </a:p>
        </p:txBody>
      </p:sp>
    </p:spTree>
    <p:extLst>
      <p:ext uri="{BB962C8B-B14F-4D97-AF65-F5344CB8AC3E}">
        <p14:creationId xmlns:p14="http://schemas.microsoft.com/office/powerpoint/2010/main" val="4211888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Review</a:t>
            </a:r>
            <a:r>
              <a:rPr lang="fr-FR" dirty="0"/>
              <a:t> 1 : pourquoi il faut optimiser</a:t>
            </a:r>
          </a:p>
          <a:p>
            <a:endParaRPr lang="fr-FR" dirty="0"/>
          </a:p>
          <a:p>
            <a:endParaRPr lang="fr-FR" dirty="0"/>
          </a:p>
          <a:p>
            <a:r>
              <a:rPr lang="fr-FR" dirty="0"/>
              <a:t>Point-1</a:t>
            </a:r>
          </a:p>
          <a:p>
            <a:r>
              <a:rPr lang="fr-FR" dirty="0"/>
              <a:t>Loi également énoncé au cours des années 1960 : </a:t>
            </a:r>
            <a:r>
              <a:rPr lang="fr-FR" dirty="0" err="1"/>
              <a:t>Speedup</a:t>
            </a:r>
            <a:r>
              <a:rPr lang="fr-FR" dirty="0"/>
              <a:t> n’augmente pas de manière linéaire mais tends à atteindre une limite</a:t>
            </a:r>
          </a:p>
          <a:p>
            <a:r>
              <a:rPr lang="fr-FR" dirty="0"/>
              <a:t>Typiquement un pb = part parallèle + part séquentielle ( verrou vient de la part séquentielle / incompressible).</a:t>
            </a:r>
          </a:p>
          <a:p>
            <a:endParaRPr lang="fr-FR" dirty="0"/>
          </a:p>
          <a:p>
            <a:endParaRPr lang="fr-FR" dirty="0"/>
          </a:p>
          <a:p>
            <a:r>
              <a:rPr lang="fr-FR" dirty="0"/>
              <a:t>Point 2</a:t>
            </a:r>
          </a:p>
          <a:p>
            <a:r>
              <a:rPr lang="fr-FR" dirty="0"/>
              <a:t>Les </a:t>
            </a:r>
            <a:r>
              <a:rPr lang="fr-FR" dirty="0" err="1"/>
              <a:t>GPUs</a:t>
            </a:r>
            <a:r>
              <a:rPr lang="fr-FR" dirty="0"/>
              <a:t> étant des architectures massivement parallèles, important de comprendre comment les caractéristiques d’une algorithme et la capacité à exploiter les ressources matérielles sous-jacentes vont influer sur l’efficacité.</a:t>
            </a:r>
          </a:p>
          <a:p>
            <a:r>
              <a:rPr lang="fr-FR" dirty="0"/>
              <a:t>Important quand on peut uniquement accélérer une partie du programme et pas sa totalité.</a:t>
            </a:r>
          </a:p>
          <a:p>
            <a:endParaRPr lang="fr-FR" dirty="0"/>
          </a:p>
          <a:p>
            <a:r>
              <a:rPr lang="fr-FR" dirty="0"/>
              <a:t>Point 3</a:t>
            </a:r>
          </a:p>
          <a:p>
            <a:r>
              <a:rPr lang="fr-FR" dirty="0"/>
              <a:t>Le graphe traduit différent scenario en montrant la borne sup atteignable.</a:t>
            </a:r>
          </a:p>
          <a:p>
            <a:r>
              <a:rPr lang="fr-FR" dirty="0"/>
              <a:t>Ces différents graphes sont issues de la formule qui calcul un </a:t>
            </a:r>
            <a:r>
              <a:rPr lang="fr-FR" dirty="0" err="1"/>
              <a:t>speedup</a:t>
            </a:r>
            <a:r>
              <a:rPr lang="fr-FR" dirty="0"/>
              <a:t> / accélération de la manière suivante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 est le pourcentage du temps d’exécution de la tache avant accélération.</a:t>
            </a:r>
          </a:p>
          <a:p>
            <a:r>
              <a:rPr lang="fr-FR" dirty="0"/>
              <a:t>1-p : portion du code non </a:t>
            </a:r>
            <a:r>
              <a:rPr lang="fr-FR" dirty="0" err="1"/>
              <a:t>parallélisable</a:t>
            </a:r>
            <a:r>
              <a:rPr lang="fr-FR" dirty="0"/>
              <a:t> (transfert de données, E/S …)</a:t>
            </a:r>
          </a:p>
          <a:p>
            <a:r>
              <a:rPr lang="fr-FR" dirty="0"/>
              <a:t>p/N : portion </a:t>
            </a:r>
            <a:r>
              <a:rPr lang="fr-FR" dirty="0" err="1"/>
              <a:t>parallélisable</a:t>
            </a:r>
            <a:endParaRPr lang="fr-FR" dirty="0"/>
          </a:p>
          <a:p>
            <a:r>
              <a:rPr lang="fr-FR" dirty="0"/>
              <a:t>N est le nombres de threads/cœurs</a:t>
            </a:r>
          </a:p>
          <a:p>
            <a:endParaRPr lang="fr-FR" dirty="0"/>
          </a:p>
          <a:p>
            <a:endParaRPr lang="fr-FR" dirty="0"/>
          </a:p>
          <a:p>
            <a:r>
              <a:rPr lang="fr-FR" dirty="0"/>
              <a:t>Point 4</a:t>
            </a:r>
          </a:p>
          <a:p>
            <a:endParaRPr lang="fr-FR" dirty="0"/>
          </a:p>
          <a:p>
            <a:r>
              <a:rPr lang="fr-FR" dirty="0"/>
              <a:t>99% - 256 </a:t>
            </a:r>
            <a:r>
              <a:rPr lang="fr-FR" dirty="0" err="1"/>
              <a:t>cores</a:t>
            </a:r>
            <a:r>
              <a:rPr lang="fr-FR" dirty="0"/>
              <a:t> – </a:t>
            </a:r>
            <a:r>
              <a:rPr lang="fr-FR" dirty="0" err="1"/>
              <a:t>speedup</a:t>
            </a:r>
            <a:r>
              <a:rPr lang="fr-FR" dirty="0"/>
              <a:t> limité à 72 </a:t>
            </a:r>
          </a:p>
          <a:p>
            <a:r>
              <a:rPr lang="fr-FR" dirty="0"/>
              <a:t>90% - &gt; 32 768 </a:t>
            </a:r>
            <a:r>
              <a:rPr lang="fr-FR" dirty="0" err="1"/>
              <a:t>cores</a:t>
            </a:r>
            <a:r>
              <a:rPr lang="fr-FR" dirty="0"/>
              <a:t> – limite = 20</a:t>
            </a:r>
          </a:p>
          <a:p>
            <a:r>
              <a:rPr lang="fr-FR" dirty="0"/>
              <a:t>Intéressant de considérer que c’est une borne limite, cela ne prends pas en compte les synchronisation etc…</a:t>
            </a:r>
          </a:p>
          <a:p>
            <a:r>
              <a:rPr lang="fr-FR" dirty="0"/>
              <a:t>Il y a une preuve de cette loi – que je ne vais pas détailler.</a:t>
            </a:r>
          </a:p>
          <a:p>
            <a:endParaRPr lang="fr-FR" dirty="0"/>
          </a:p>
          <a:p>
            <a:endParaRPr lang="fr-FR" dirty="0"/>
          </a:p>
          <a:p>
            <a:r>
              <a:rPr lang="fr-FR" dirty="0"/>
              <a:t>Point 5</a:t>
            </a:r>
          </a:p>
          <a:p>
            <a:r>
              <a:rPr lang="fr-FR" dirty="0"/>
              <a:t>L’objectif est d’</a:t>
            </a:r>
            <a:r>
              <a:rPr lang="fr-FR" dirty="0" err="1"/>
              <a:t>illuster</a:t>
            </a:r>
            <a:r>
              <a:rPr lang="fr-FR" dirty="0"/>
              <a:t> l’importance de la phase d’</a:t>
            </a:r>
            <a:r>
              <a:rPr lang="fr-FR" dirty="0" err="1"/>
              <a:t>optmisation</a:t>
            </a:r>
            <a:r>
              <a:rPr lang="fr-FR" dirty="0"/>
              <a:t> qui doit naturellement suivre la phase de portage ou d’</a:t>
            </a:r>
            <a:r>
              <a:rPr lang="fr-FR" dirty="0" err="1"/>
              <a:t>ecriture</a:t>
            </a:r>
            <a:r>
              <a:rPr lang="fr-FR" dirty="0"/>
              <a:t> de votre application sur GPU. Sinon vous ne pourrez pas tirer tout le </a:t>
            </a:r>
            <a:r>
              <a:rPr lang="fr-FR" dirty="0" err="1"/>
              <a:t>benefice</a:t>
            </a:r>
            <a:r>
              <a:rPr lang="fr-FR" dirty="0"/>
              <a:t> espérée de l’architecture sous-jacente.</a:t>
            </a:r>
          </a:p>
          <a:p>
            <a:r>
              <a:rPr lang="fr-FR" dirty="0"/>
              <a:t>Il est possible d’écrire du Code CUDA assez rapidement, l’optimisation est une phase qui demande une connaissance des différents mécanismes.</a:t>
            </a:r>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15</a:t>
            </a:fld>
            <a:endParaRPr lang="en-GB"/>
          </a:p>
        </p:txBody>
      </p:sp>
    </p:spTree>
    <p:extLst>
      <p:ext uri="{BB962C8B-B14F-4D97-AF65-F5344CB8AC3E}">
        <p14:creationId xmlns:p14="http://schemas.microsoft.com/office/powerpoint/2010/main" val="1096841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Review</a:t>
            </a:r>
            <a:r>
              <a:rPr lang="fr-FR" dirty="0"/>
              <a:t> 1</a:t>
            </a:r>
          </a:p>
          <a:p>
            <a:r>
              <a:rPr lang="fr-FR" dirty="0"/>
              <a:t> Pourquoi ne pas trop optimiser</a:t>
            </a:r>
          </a:p>
          <a:p>
            <a:r>
              <a:rPr lang="fr-FR" dirty="0"/>
              <a:t>Pub Galaxy S2</a:t>
            </a:r>
          </a:p>
          <a:p>
            <a:endParaRPr lang="fr-FR" dirty="0"/>
          </a:p>
          <a:p>
            <a:r>
              <a:rPr lang="fr-FR" dirty="0"/>
              <a:t>Point-1</a:t>
            </a:r>
          </a:p>
          <a:p>
            <a:endParaRPr lang="fr-FR" dirty="0"/>
          </a:p>
          <a:p>
            <a:r>
              <a:rPr lang="fr-FR" dirty="0"/>
              <a:t>Loi proposée au milieu des années 60 traduisant le doublement supposé du nombre de transistors sur une puce tous les 18 mois. </a:t>
            </a:r>
          </a:p>
          <a:p>
            <a:r>
              <a:rPr lang="fr-FR" dirty="0"/>
              <a:t>En fait ce doublement du nombre de transistors est supposé correspondre au doublement de la puissance disponible.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Loi plutôt empirique associant </a:t>
            </a:r>
            <a:r>
              <a:rPr lang="fr-FR" dirty="0" err="1"/>
              <a:t>considéraiton</a:t>
            </a:r>
            <a:r>
              <a:rPr lang="fr-FR" dirty="0"/>
              <a:t> physique (finesse de gravure, progrès au niveau de la </a:t>
            </a:r>
            <a:r>
              <a:rPr lang="fr-FR" dirty="0" err="1"/>
              <a:t>micro-architecture</a:t>
            </a:r>
            <a:r>
              <a:rPr lang="fr-FR" dirty="0"/>
              <a:t>) et des considérations économiques</a:t>
            </a:r>
          </a:p>
          <a:p>
            <a:endParaRPr lang="fr-FR" dirty="0"/>
          </a:p>
          <a:p>
            <a:endParaRPr lang="fr-FR" dirty="0"/>
          </a:p>
          <a:p>
            <a:r>
              <a:rPr lang="fr-FR" dirty="0"/>
              <a:t>Point 2</a:t>
            </a:r>
          </a:p>
          <a:p>
            <a:r>
              <a:rPr lang="fr-FR" dirty="0"/>
              <a:t>La loi de Moore a été </a:t>
            </a:r>
            <a:r>
              <a:rPr lang="fr-FR" dirty="0" err="1"/>
              <a:t>véfieé</a:t>
            </a:r>
            <a:r>
              <a:rPr lang="fr-FR" dirty="0"/>
              <a:t> pendant de nombreuses années, notamment en regardant les gammes successives de </a:t>
            </a:r>
            <a:r>
              <a:rPr lang="fr-FR" dirty="0" err="1"/>
              <a:t>CPUs</a:t>
            </a:r>
            <a:r>
              <a:rPr lang="fr-FR" dirty="0"/>
              <a:t> venant d’Intel par exemple (augmentation de la fréquence).  Pub avec la fréquence vs Pub avec le nombre de cœurs</a:t>
            </a:r>
          </a:p>
          <a:p>
            <a:r>
              <a:rPr lang="fr-FR" dirty="0"/>
              <a:t>Le </a:t>
            </a:r>
            <a:r>
              <a:rPr lang="fr-FR" dirty="0" err="1"/>
              <a:t>multicore</a:t>
            </a:r>
            <a:r>
              <a:rPr lang="fr-FR" dirty="0"/>
              <a:t> a pris le relais au moment du </a:t>
            </a:r>
            <a:r>
              <a:rPr lang="fr-FR" dirty="0" err="1"/>
              <a:t>frequency</a:t>
            </a:r>
            <a:r>
              <a:rPr lang="fr-FR" dirty="0"/>
              <a:t> </a:t>
            </a:r>
            <a:r>
              <a:rPr lang="fr-FR" dirty="0" err="1"/>
              <a:t>wall</a:t>
            </a:r>
            <a:endParaRPr lang="fr-FR" dirty="0"/>
          </a:p>
          <a:p>
            <a:endParaRPr lang="fr-FR" dirty="0"/>
          </a:p>
          <a:p>
            <a:r>
              <a:rPr lang="fr-FR" dirty="0"/>
              <a:t>Point 3</a:t>
            </a:r>
          </a:p>
          <a:p>
            <a:r>
              <a:rPr lang="fr-FR" dirty="0"/>
              <a:t>Au niveau des </a:t>
            </a:r>
            <a:r>
              <a:rPr lang="fr-FR" dirty="0" err="1"/>
              <a:t>GPUs</a:t>
            </a:r>
            <a:r>
              <a:rPr lang="fr-FR" dirty="0"/>
              <a:t> et plus largement des accélérateurs, il y a débat sur la réalité/applicabilité de cette loi.</a:t>
            </a:r>
          </a:p>
          <a:p>
            <a:r>
              <a:rPr lang="fr-FR" dirty="0"/>
              <a:t>Complexité de la </a:t>
            </a:r>
            <a:r>
              <a:rPr lang="fr-FR" dirty="0" err="1"/>
              <a:t>micro-architecture</a:t>
            </a:r>
            <a:r>
              <a:rPr lang="fr-FR" dirty="0"/>
              <a:t> – innovation multiples –</a:t>
            </a:r>
            <a:r>
              <a:rPr lang="fr-FR" dirty="0" err="1"/>
              <a:t>competition</a:t>
            </a:r>
            <a:r>
              <a:rPr lang="fr-FR" dirty="0"/>
              <a:t> entre différents acteurs</a:t>
            </a:r>
          </a:p>
          <a:p>
            <a:endParaRPr lang="fr-FR" dirty="0"/>
          </a:p>
          <a:p>
            <a:endParaRPr lang="fr-FR" dirty="0"/>
          </a:p>
          <a:p>
            <a:r>
              <a:rPr lang="fr-FR" dirty="0"/>
              <a:t>Point 4</a:t>
            </a:r>
          </a:p>
          <a:p>
            <a:r>
              <a:rPr lang="fr-FR" dirty="0"/>
              <a:t>Mon expérience coté design de processeur – on essaie de sortir les meilleurs procs possibles, le point qui reste vraie est </a:t>
            </a:r>
            <a:r>
              <a:rPr lang="fr-FR" dirty="0" err="1"/>
              <a:t>aujourd’ui</a:t>
            </a:r>
            <a:r>
              <a:rPr lang="fr-FR" dirty="0"/>
              <a:t> la finesse de gravure (4/5 nm) –</a:t>
            </a:r>
          </a:p>
          <a:p>
            <a:r>
              <a:rPr lang="fr-FR" dirty="0"/>
              <a:t>Pub du Galaxy S22 – 4 nm  //  </a:t>
            </a:r>
            <a:r>
              <a:rPr lang="fr-FR" dirty="0" err="1"/>
              <a:t>Exynos</a:t>
            </a:r>
            <a:r>
              <a:rPr lang="fr-FR" dirty="0"/>
              <a:t> 2200 – puces Arm + GPU AMD</a:t>
            </a:r>
          </a:p>
          <a:p>
            <a:endParaRPr lang="fr-FR" dirty="0"/>
          </a:p>
          <a:p>
            <a:r>
              <a:rPr lang="fr-FR" dirty="0"/>
              <a:t>Point 5</a:t>
            </a:r>
          </a:p>
          <a:p>
            <a:r>
              <a:rPr lang="fr-FR" dirty="0"/>
              <a:t>Le message de ce slide st de penser que votre </a:t>
            </a:r>
            <a:r>
              <a:rPr lang="fr-FR" dirty="0" err="1"/>
              <a:t>Cuda</a:t>
            </a:r>
            <a:r>
              <a:rPr lang="fr-FR" dirty="0"/>
              <a:t>  pourrait « durer » plus </a:t>
            </a:r>
            <a:r>
              <a:rPr lang="fr-FR" dirty="0" err="1"/>
              <a:t>longtemns</a:t>
            </a:r>
            <a:r>
              <a:rPr lang="fr-FR" dirty="0"/>
              <a:t> que l’architecture pour laquelle vous l’avez </a:t>
            </a:r>
            <a:r>
              <a:rPr lang="fr-FR" dirty="0" err="1"/>
              <a:t>ecrit</a:t>
            </a:r>
            <a:r>
              <a:rPr lang="fr-FR" dirty="0"/>
              <a:t> et/ou optimiser.</a:t>
            </a:r>
          </a:p>
          <a:p>
            <a:r>
              <a:rPr lang="fr-FR" dirty="0"/>
              <a:t>Pensez qu’il faut un </a:t>
            </a:r>
            <a:r>
              <a:rPr lang="fr-FR" dirty="0" err="1"/>
              <a:t>compomis</a:t>
            </a:r>
            <a:r>
              <a:rPr lang="fr-FR" dirty="0"/>
              <a:t> entre </a:t>
            </a:r>
            <a:r>
              <a:rPr lang="fr-FR" dirty="0" err="1"/>
              <a:t>optimisatione</a:t>
            </a:r>
            <a:r>
              <a:rPr lang="fr-FR" dirty="0"/>
              <a:t> t portabilité.</a:t>
            </a:r>
          </a:p>
          <a:p>
            <a:r>
              <a:rPr lang="fr-FR" dirty="0"/>
              <a:t>Pensez que des gains de performance (potentiellement gratuits) seront également disponibles en passant d’une architecture à l’autre</a:t>
            </a:r>
          </a:p>
        </p:txBody>
      </p:sp>
      <p:sp>
        <p:nvSpPr>
          <p:cNvPr id="4" name="Slide Number Placeholder 3"/>
          <p:cNvSpPr>
            <a:spLocks noGrp="1"/>
          </p:cNvSpPr>
          <p:nvPr>
            <p:ph type="sldNum" sz="quarter" idx="5"/>
          </p:nvPr>
        </p:nvSpPr>
        <p:spPr/>
        <p:txBody>
          <a:bodyPr/>
          <a:lstStyle/>
          <a:p>
            <a:fld id="{0C29B648-DA54-4C03-AB3C-18CA24240087}" type="slidenum">
              <a:rPr lang="en-GB" smtClean="0"/>
              <a:t>16</a:t>
            </a:fld>
            <a:endParaRPr lang="en-GB"/>
          </a:p>
        </p:txBody>
      </p:sp>
    </p:spTree>
    <p:extLst>
      <p:ext uri="{BB962C8B-B14F-4D97-AF65-F5344CB8AC3E}">
        <p14:creationId xmlns:p14="http://schemas.microsoft.com/office/powerpoint/2010/main" val="1829895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Review</a:t>
            </a:r>
            <a:r>
              <a:rPr lang="fr-FR" dirty="0"/>
              <a:t> 1 : Dessin TPU </a:t>
            </a:r>
          </a:p>
          <a:p>
            <a:endParaRPr lang="fr-FR" dirty="0"/>
          </a:p>
          <a:p>
            <a:r>
              <a:rPr lang="fr-FR" dirty="0"/>
              <a:t>Point-1</a:t>
            </a:r>
          </a:p>
          <a:p>
            <a:r>
              <a:rPr lang="fr-FR" dirty="0"/>
              <a:t>Grande diversité d’accélérateur qui sont souvent conçu pour cibler un type d’application ou d’algorithme.</a:t>
            </a:r>
          </a:p>
          <a:p>
            <a:r>
              <a:rPr lang="fr-FR" dirty="0"/>
              <a:t>Important de comprendre leur architecture et le </a:t>
            </a:r>
            <a:r>
              <a:rPr lang="fr-FR" dirty="0" err="1"/>
              <a:t>mdele</a:t>
            </a:r>
            <a:r>
              <a:rPr lang="fr-FR" dirty="0"/>
              <a:t> de programmation associé</a:t>
            </a:r>
          </a:p>
          <a:p>
            <a:endParaRPr lang="fr-FR" dirty="0"/>
          </a:p>
          <a:p>
            <a:r>
              <a:rPr lang="fr-FR" dirty="0"/>
              <a:t>Point 2</a:t>
            </a:r>
          </a:p>
          <a:p>
            <a:r>
              <a:rPr lang="fr-FR" dirty="0"/>
              <a:t>Autre GPU – </a:t>
            </a:r>
          </a:p>
          <a:p>
            <a:r>
              <a:rPr lang="fr-FR" dirty="0"/>
              <a:t>AMD  Instinct</a:t>
            </a:r>
          </a:p>
          <a:p>
            <a:r>
              <a:rPr lang="fr-FR" dirty="0"/>
              <a:t>Intel PVC</a:t>
            </a:r>
          </a:p>
          <a:p>
            <a:endParaRPr lang="fr-FR" dirty="0"/>
          </a:p>
          <a:p>
            <a:r>
              <a:rPr lang="fr-FR" dirty="0"/>
              <a:t>Point 3</a:t>
            </a:r>
          </a:p>
          <a:p>
            <a:r>
              <a:rPr lang="fr-FR" dirty="0"/>
              <a:t>Par exemple le TPU de Google est principalement </a:t>
            </a:r>
            <a:r>
              <a:rPr lang="fr-FR" dirty="0" err="1"/>
              <a:t>designé</a:t>
            </a:r>
            <a:r>
              <a:rPr lang="fr-FR" dirty="0"/>
              <a:t> pour l’IA et </a:t>
            </a:r>
            <a:r>
              <a:rPr lang="fr-FR" dirty="0" err="1"/>
              <a:t>Tensorflow</a:t>
            </a:r>
            <a:r>
              <a:rPr lang="fr-FR" dirty="0"/>
              <a:t>. Support des tenseurs, </a:t>
            </a:r>
            <a:r>
              <a:rPr lang="fr-FR" dirty="0" err="1"/>
              <a:t>Bfloat</a:t>
            </a:r>
            <a:r>
              <a:rPr lang="fr-FR" dirty="0"/>
              <a:t> format and </a:t>
            </a:r>
            <a:r>
              <a:rPr lang="fr-FR" dirty="0" err="1"/>
              <a:t>systolic</a:t>
            </a:r>
            <a:r>
              <a:rPr lang="fr-FR" dirty="0"/>
              <a:t> </a:t>
            </a:r>
            <a:r>
              <a:rPr lang="fr-FR" dirty="0" err="1"/>
              <a:t>arraux</a:t>
            </a:r>
            <a:r>
              <a:rPr lang="fr-FR" dirty="0"/>
              <a:t> (network of processors)</a:t>
            </a:r>
          </a:p>
          <a:p>
            <a:r>
              <a:rPr lang="fr-FR" dirty="0"/>
              <a:t>Operations matricielles. Blocs de la </a:t>
            </a:r>
            <a:r>
              <a:rPr lang="fr-FR" dirty="0" err="1"/>
              <a:t>matrics</a:t>
            </a:r>
            <a:r>
              <a:rPr lang="fr-FR" dirty="0"/>
              <a:t> vont donc circuler sur ce maillage de processeurs permettant de réaliser une multiplication matricielle en peu de mouvement de blocs.</a:t>
            </a:r>
          </a:p>
          <a:p>
            <a:r>
              <a:rPr lang="fr-FR" dirty="0"/>
              <a:t>Plusieurs générations de </a:t>
            </a:r>
            <a:r>
              <a:rPr lang="fr-FR" dirty="0" err="1"/>
              <a:t>TPUs</a:t>
            </a:r>
            <a:r>
              <a:rPr lang="fr-FR" dirty="0"/>
              <a:t> – essentiellement dans le cloud.</a:t>
            </a:r>
          </a:p>
          <a:p>
            <a:endParaRPr lang="fr-FR" dirty="0"/>
          </a:p>
          <a:p>
            <a:r>
              <a:rPr lang="fr-FR" dirty="0"/>
              <a:t>Point 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Kalray</a:t>
            </a:r>
            <a:r>
              <a:rPr lang="fr-FR" dirty="0"/>
              <a:t> – on déroule</a:t>
            </a:r>
          </a:p>
          <a:p>
            <a:endParaRPr lang="fr-FR" dirty="0"/>
          </a:p>
          <a:p>
            <a:endParaRPr lang="fr-FR" dirty="0"/>
          </a:p>
          <a:p>
            <a:r>
              <a:rPr lang="fr-FR" dirty="0"/>
              <a:t>Point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Arm Mali  - familles de GPU / </a:t>
            </a:r>
            <a:r>
              <a:rPr lang="fr-FR" dirty="0" err="1"/>
              <a:t>SoC</a:t>
            </a:r>
            <a:r>
              <a:rPr lang="fr-FR" dirty="0"/>
              <a:t> mobile / Le plus répandu au monde</a:t>
            </a:r>
          </a:p>
          <a:p>
            <a:r>
              <a:rPr lang="fr-FR" dirty="0" err="1"/>
              <a:t>Graphcore</a:t>
            </a:r>
            <a:r>
              <a:rPr lang="fr-FR" dirty="0"/>
              <a:t> , AWS, etc…</a:t>
            </a:r>
          </a:p>
          <a:p>
            <a:endParaRPr lang="fr-FR" dirty="0"/>
          </a:p>
          <a:p>
            <a:endParaRPr lang="fr-FR" dirty="0"/>
          </a:p>
          <a:p>
            <a:endParaRPr lang="fr-FR" dirty="0"/>
          </a:p>
          <a:p>
            <a:endParaRPr lang="fr-FR" dirty="0"/>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17</a:t>
            </a:fld>
            <a:endParaRPr lang="en-GB"/>
          </a:p>
        </p:txBody>
      </p:sp>
    </p:spTree>
    <p:extLst>
      <p:ext uri="{BB962C8B-B14F-4D97-AF65-F5344CB8AC3E}">
        <p14:creationId xmlns:p14="http://schemas.microsoft.com/office/powerpoint/2010/main" val="28548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F997-C79B-4760-13F8-183AFF2D2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3E778-1CC5-D264-ED14-3753C420D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25DC0-F5A3-D9C7-D04B-D44C9864223C}"/>
              </a:ext>
            </a:extLst>
          </p:cNvPr>
          <p:cNvSpPr>
            <a:spLocks noGrp="1"/>
          </p:cNvSpPr>
          <p:nvPr>
            <p:ph type="body" idx="1"/>
          </p:nvPr>
        </p:nvSpPr>
        <p:spPr/>
        <p:txBody>
          <a:bodyPr/>
          <a:lstStyle/>
          <a:p>
            <a:r>
              <a:rPr lang="fr-FR" dirty="0" err="1"/>
              <a:t>Review</a:t>
            </a:r>
            <a:r>
              <a:rPr lang="fr-FR" dirty="0"/>
              <a:t> 1 : Dessin TPU </a:t>
            </a:r>
          </a:p>
          <a:p>
            <a:endParaRPr lang="fr-FR" dirty="0"/>
          </a:p>
          <a:p>
            <a:r>
              <a:rPr lang="fr-FR" dirty="0"/>
              <a:t>Point-1</a:t>
            </a:r>
          </a:p>
          <a:p>
            <a:r>
              <a:rPr lang="fr-FR" dirty="0"/>
              <a:t>Grande diversité d’accélérateur qui sont souvent conçu pour cibler un type d’application ou d’algorithme.</a:t>
            </a:r>
          </a:p>
          <a:p>
            <a:r>
              <a:rPr lang="fr-FR" dirty="0"/>
              <a:t>Important de comprendre leur architecture et le </a:t>
            </a:r>
            <a:r>
              <a:rPr lang="fr-FR" dirty="0" err="1"/>
              <a:t>mdele</a:t>
            </a:r>
            <a:r>
              <a:rPr lang="fr-FR" dirty="0"/>
              <a:t> de programmation associé</a:t>
            </a:r>
          </a:p>
          <a:p>
            <a:endParaRPr lang="fr-FR" dirty="0"/>
          </a:p>
          <a:p>
            <a:r>
              <a:rPr lang="fr-FR" dirty="0"/>
              <a:t>Point 2</a:t>
            </a:r>
          </a:p>
          <a:p>
            <a:r>
              <a:rPr lang="fr-FR" dirty="0"/>
              <a:t>Autre GPU – </a:t>
            </a:r>
          </a:p>
          <a:p>
            <a:r>
              <a:rPr lang="fr-FR" dirty="0"/>
              <a:t>AMD  Instinct</a:t>
            </a:r>
          </a:p>
          <a:p>
            <a:r>
              <a:rPr lang="fr-FR" dirty="0"/>
              <a:t>Intel PVC</a:t>
            </a:r>
          </a:p>
          <a:p>
            <a:endParaRPr lang="fr-FR" dirty="0"/>
          </a:p>
          <a:p>
            <a:r>
              <a:rPr lang="fr-FR" dirty="0"/>
              <a:t>Point 3</a:t>
            </a:r>
          </a:p>
          <a:p>
            <a:r>
              <a:rPr lang="fr-FR" dirty="0"/>
              <a:t>Par exemple le TPU de Google est principalement </a:t>
            </a:r>
            <a:r>
              <a:rPr lang="fr-FR" dirty="0" err="1"/>
              <a:t>designé</a:t>
            </a:r>
            <a:r>
              <a:rPr lang="fr-FR" dirty="0"/>
              <a:t> pour l’IA et </a:t>
            </a:r>
            <a:r>
              <a:rPr lang="fr-FR" dirty="0" err="1"/>
              <a:t>Tensorflow</a:t>
            </a:r>
            <a:r>
              <a:rPr lang="fr-FR" dirty="0"/>
              <a:t>. Support des tenseurs, </a:t>
            </a:r>
            <a:r>
              <a:rPr lang="fr-FR" dirty="0" err="1"/>
              <a:t>Bfloat</a:t>
            </a:r>
            <a:r>
              <a:rPr lang="fr-FR" dirty="0"/>
              <a:t> format and </a:t>
            </a:r>
            <a:r>
              <a:rPr lang="fr-FR" dirty="0" err="1"/>
              <a:t>systolic</a:t>
            </a:r>
            <a:r>
              <a:rPr lang="fr-FR" dirty="0"/>
              <a:t> </a:t>
            </a:r>
            <a:r>
              <a:rPr lang="fr-FR" dirty="0" err="1"/>
              <a:t>arraux</a:t>
            </a:r>
            <a:r>
              <a:rPr lang="fr-FR" dirty="0"/>
              <a:t> (network of processors)</a:t>
            </a:r>
          </a:p>
          <a:p>
            <a:r>
              <a:rPr lang="fr-FR" dirty="0"/>
              <a:t>Operations matricielles. Blocs de la </a:t>
            </a:r>
            <a:r>
              <a:rPr lang="fr-FR" dirty="0" err="1"/>
              <a:t>matrics</a:t>
            </a:r>
            <a:r>
              <a:rPr lang="fr-FR" dirty="0"/>
              <a:t> vont donc circuler sur ce maillage de processeurs permettant de réaliser une multiplication matricielle en peu de mouvement de blocs.</a:t>
            </a:r>
          </a:p>
          <a:p>
            <a:r>
              <a:rPr lang="fr-FR" dirty="0"/>
              <a:t>Plusieurs générations de </a:t>
            </a:r>
            <a:r>
              <a:rPr lang="fr-FR" dirty="0" err="1"/>
              <a:t>TPUs</a:t>
            </a:r>
            <a:r>
              <a:rPr lang="fr-FR" dirty="0"/>
              <a:t> – essentiellement dans le cloud.</a:t>
            </a:r>
          </a:p>
          <a:p>
            <a:endParaRPr lang="fr-FR" dirty="0"/>
          </a:p>
          <a:p>
            <a:r>
              <a:rPr lang="fr-FR" dirty="0"/>
              <a:t>Point 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Kalray</a:t>
            </a:r>
            <a:r>
              <a:rPr lang="fr-FR" dirty="0"/>
              <a:t> – on déroule</a:t>
            </a:r>
          </a:p>
          <a:p>
            <a:endParaRPr lang="fr-FR" dirty="0"/>
          </a:p>
          <a:p>
            <a:endParaRPr lang="fr-FR" dirty="0"/>
          </a:p>
          <a:p>
            <a:r>
              <a:rPr lang="fr-FR" dirty="0"/>
              <a:t>Point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Arm Mali  - familles de GPU / </a:t>
            </a:r>
            <a:r>
              <a:rPr lang="fr-FR" dirty="0" err="1"/>
              <a:t>SoC</a:t>
            </a:r>
            <a:r>
              <a:rPr lang="fr-FR" dirty="0"/>
              <a:t> mobile / Le plus répandu au monde</a:t>
            </a:r>
          </a:p>
          <a:p>
            <a:r>
              <a:rPr lang="fr-FR" dirty="0" err="1"/>
              <a:t>Graphcore</a:t>
            </a:r>
            <a:r>
              <a:rPr lang="fr-FR" dirty="0"/>
              <a:t> , AWS, etc…</a:t>
            </a:r>
          </a:p>
          <a:p>
            <a:endParaRPr lang="fr-FR" dirty="0"/>
          </a:p>
          <a:p>
            <a:endParaRPr lang="fr-FR" dirty="0"/>
          </a:p>
          <a:p>
            <a:endParaRPr lang="fr-FR" dirty="0"/>
          </a:p>
          <a:p>
            <a:endParaRPr lang="fr-FR" dirty="0"/>
          </a:p>
          <a:p>
            <a:endParaRPr lang="fr-FR" dirty="0"/>
          </a:p>
          <a:p>
            <a:endParaRPr lang="fr-FR" dirty="0"/>
          </a:p>
          <a:p>
            <a:endParaRPr lang="en-GB" dirty="0"/>
          </a:p>
        </p:txBody>
      </p:sp>
      <p:sp>
        <p:nvSpPr>
          <p:cNvPr id="4" name="Slide Number Placeholder 3">
            <a:extLst>
              <a:ext uri="{FF2B5EF4-FFF2-40B4-BE49-F238E27FC236}">
                <a16:creationId xmlns:a16="http://schemas.microsoft.com/office/drawing/2014/main" id="{D5CF7A5C-CEC9-9622-7536-042524833CDB}"/>
              </a:ext>
            </a:extLst>
          </p:cNvPr>
          <p:cNvSpPr>
            <a:spLocks noGrp="1"/>
          </p:cNvSpPr>
          <p:nvPr>
            <p:ph type="sldNum" sz="quarter" idx="5"/>
          </p:nvPr>
        </p:nvSpPr>
        <p:spPr/>
        <p:txBody>
          <a:bodyPr/>
          <a:lstStyle/>
          <a:p>
            <a:fld id="{0C29B648-DA54-4C03-AB3C-18CA24240087}" type="slidenum">
              <a:rPr lang="en-GB" smtClean="0"/>
              <a:t>18</a:t>
            </a:fld>
            <a:endParaRPr lang="en-GB"/>
          </a:p>
        </p:txBody>
      </p:sp>
    </p:spTree>
    <p:extLst>
      <p:ext uri="{BB962C8B-B14F-4D97-AF65-F5344CB8AC3E}">
        <p14:creationId xmlns:p14="http://schemas.microsoft.com/office/powerpoint/2010/main" val="393056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r>
              <a:rPr lang="fr-FR" dirty="0"/>
              <a:t>Organisation carte mère dual-socket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a:t>
            </a:r>
          </a:p>
          <a:p>
            <a:pPr marL="0" indent="0">
              <a:buFont typeface="Arial" panose="020B0604020202020204" pitchFamily="34" charset="0"/>
              <a:buNone/>
            </a:pPr>
            <a:r>
              <a:rPr lang="fr-FR" dirty="0"/>
              <a:t>2 slots pour les GPUS avec en bleu la mémoire associé (DRAM)</a:t>
            </a:r>
          </a:p>
          <a:p>
            <a:pPr marL="0" indent="0">
              <a:buFont typeface="Arial" panose="020B0604020202020204" pitchFamily="34" charset="0"/>
              <a:buNone/>
            </a:pPr>
            <a:r>
              <a:rPr lang="fr-FR" dirty="0"/>
              <a:t>On reconnait ici une organisation </a:t>
            </a:r>
            <a:r>
              <a:rPr lang="fr-FR" dirty="0" err="1"/>
              <a:t>probablemnnt</a:t>
            </a:r>
            <a:r>
              <a:rPr lang="fr-FR" dirty="0"/>
              <a:t> non </a:t>
            </a:r>
            <a:r>
              <a:rPr lang="fr-FR" dirty="0" err="1"/>
              <a:t>uniform</a:t>
            </a:r>
            <a:endParaRPr lang="fr-FR"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a:t>
            </a:r>
          </a:p>
          <a:p>
            <a:pPr marL="0" indent="0">
              <a:buFont typeface="Arial" panose="020B0604020202020204" pitchFamily="34" charset="0"/>
              <a:buNone/>
            </a:pPr>
            <a:r>
              <a:rPr lang="en-GB" dirty="0"/>
              <a:t>La carte </a:t>
            </a:r>
            <a:r>
              <a:rPr lang="en-GB" dirty="0" err="1"/>
              <a:t>graphique</a:t>
            </a:r>
            <a:r>
              <a:rPr lang="en-GB" dirty="0"/>
              <a:t> doit </a:t>
            </a:r>
            <a:r>
              <a:rPr lang="en-GB" dirty="0" err="1"/>
              <a:t>venir</a:t>
            </a:r>
            <a:r>
              <a:rPr lang="en-GB" dirty="0"/>
              <a:t> </a:t>
            </a:r>
            <a:r>
              <a:rPr lang="en-GB" dirty="0" err="1"/>
              <a:t>s’insérer</a:t>
            </a:r>
            <a:r>
              <a:rPr lang="en-GB" dirty="0"/>
              <a:t> au </a:t>
            </a:r>
            <a:r>
              <a:rPr lang="en-GB" dirty="0" err="1"/>
              <a:t>niveau</a:t>
            </a:r>
            <a:r>
              <a:rPr lang="en-GB" dirty="0"/>
              <a:t> des ports PCI</a:t>
            </a:r>
          </a:p>
          <a:p>
            <a:pPr marL="0" indent="0">
              <a:buFont typeface="Arial" panose="020B0604020202020204" pitchFamily="34" charset="0"/>
              <a:buNone/>
            </a:pPr>
            <a:r>
              <a:rPr lang="en-GB" dirty="0" err="1"/>
              <a:t>Ici</a:t>
            </a:r>
            <a:r>
              <a:rPr lang="en-GB" dirty="0"/>
              <a:t> </a:t>
            </a:r>
            <a:r>
              <a:rPr lang="en-GB" dirty="0" err="1"/>
              <a:t>exemple</a:t>
            </a:r>
            <a:r>
              <a:rPr lang="en-GB" dirty="0"/>
              <a:t> avec 4 ports</a:t>
            </a:r>
          </a:p>
          <a:p>
            <a:pPr marL="0" indent="0">
              <a:buFont typeface="Arial" panose="020B0604020202020204" pitchFamily="34" charset="0"/>
              <a:buNone/>
            </a:pPr>
            <a:r>
              <a:rPr lang="en-GB" dirty="0"/>
              <a:t>Carte son, carte </a:t>
            </a:r>
            <a:r>
              <a:rPr lang="en-GB" dirty="0" err="1"/>
              <a:t>Réseau</a:t>
            </a: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 </a:t>
            </a:r>
          </a:p>
          <a:p>
            <a:pPr marL="0" indent="0">
              <a:buFont typeface="Arial" panose="020B0604020202020204" pitchFamily="34" charset="0"/>
              <a:buNone/>
            </a:pPr>
            <a:r>
              <a:rPr lang="en-GB" dirty="0" err="1"/>
              <a:t>Vsuellement</a:t>
            </a:r>
            <a:r>
              <a:rPr lang="en-GB" dirty="0"/>
              <a:t>, on </a:t>
            </a:r>
            <a:r>
              <a:rPr lang="en-GB" dirty="0" err="1"/>
              <a:t>voit</a:t>
            </a:r>
            <a:r>
              <a:rPr lang="en-GB" dirty="0"/>
              <a:t> bien </a:t>
            </a:r>
            <a:r>
              <a:rPr lang="en-GB" dirty="0" err="1"/>
              <a:t>l’articulation</a:t>
            </a:r>
            <a:r>
              <a:rPr lang="en-GB" dirty="0"/>
              <a:t> entre device qui </a:t>
            </a:r>
            <a:r>
              <a:rPr lang="en-GB" dirty="0" err="1"/>
              <a:t>doivent</a:t>
            </a:r>
            <a:r>
              <a:rPr lang="en-GB" dirty="0"/>
              <a:t> </a:t>
            </a:r>
            <a:r>
              <a:rPr lang="en-GB" dirty="0" err="1"/>
              <a:t>coopérer</a:t>
            </a:r>
            <a:r>
              <a:rPr lang="en-GB" dirty="0"/>
              <a:t> </a:t>
            </a:r>
            <a:r>
              <a:rPr lang="en-GB" dirty="0" err="1"/>
              <a:t>mais</a:t>
            </a:r>
            <a:r>
              <a:rPr lang="en-GB" dirty="0"/>
              <a:t> qui </a:t>
            </a:r>
            <a:r>
              <a:rPr lang="en-GB" dirty="0" err="1"/>
              <a:t>sont</a:t>
            </a:r>
            <a:r>
              <a:rPr lang="en-GB" dirty="0"/>
              <a:t> </a:t>
            </a:r>
            <a:r>
              <a:rPr lang="en-GB" dirty="0" err="1"/>
              <a:t>en</a:t>
            </a:r>
            <a:r>
              <a:rPr lang="en-GB" dirty="0"/>
              <a:t> fait de nature </a:t>
            </a:r>
            <a:r>
              <a:rPr lang="en-GB" dirty="0" err="1"/>
              <a:t>tres</a:t>
            </a:r>
            <a:r>
              <a:rPr lang="en-GB" dirty="0"/>
              <a:t> </a:t>
            </a:r>
            <a:r>
              <a:rPr lang="en-GB" dirty="0" err="1"/>
              <a:t>différentes</a:t>
            </a:r>
            <a:r>
              <a:rPr lang="en-GB" dirty="0"/>
              <a:t> (</a:t>
            </a:r>
            <a:r>
              <a:rPr lang="en-GB" dirty="0" err="1"/>
              <a:t>mémoire</a:t>
            </a:r>
            <a:r>
              <a:rPr lang="en-GB" dirty="0"/>
              <a:t> </a:t>
            </a:r>
            <a:r>
              <a:rPr lang="en-GB" dirty="0" err="1"/>
              <a:t>séparée</a:t>
            </a:r>
            <a:r>
              <a:rPr lang="en-GB" dirty="0"/>
              <a:t> etc..)</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a:t>
            </a:r>
          </a:p>
          <a:p>
            <a:pPr marL="171450" indent="-171450">
              <a:buFont typeface="Arial" panose="020B0604020202020204" pitchFamily="34" charset="0"/>
              <a:buChar char="•"/>
            </a:pPr>
            <a:r>
              <a:rPr lang="fr-FR" dirty="0"/>
              <a:t>Ici, il s’agit de la vision GPU, le point souvent clé est la gestion des transferts entre le Host / (CPU) et le </a:t>
            </a:r>
            <a:r>
              <a:rPr lang="fr-FR" dirty="0" err="1"/>
              <a:t>Device</a:t>
            </a:r>
            <a:r>
              <a:rPr lang="fr-FR" dirty="0"/>
              <a:t>)</a:t>
            </a: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19</a:t>
            </a:fld>
            <a:endParaRPr lang="en-GB"/>
          </a:p>
        </p:txBody>
      </p:sp>
    </p:spTree>
    <p:extLst>
      <p:ext uri="{BB962C8B-B14F-4D97-AF65-F5344CB8AC3E}">
        <p14:creationId xmlns:p14="http://schemas.microsoft.com/office/powerpoint/2010/main" val="71448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a:t>
            </a:fld>
            <a:endParaRPr lang="en-GB"/>
          </a:p>
        </p:txBody>
      </p:sp>
    </p:spTree>
    <p:extLst>
      <p:ext uri="{BB962C8B-B14F-4D97-AF65-F5344CB8AC3E}">
        <p14:creationId xmlns:p14="http://schemas.microsoft.com/office/powerpoint/2010/main" val="65838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Remarque 1 : Dessin au tableau</a:t>
            </a:r>
          </a:p>
          <a:p>
            <a:endParaRPr lang="fr-FR" dirty="0"/>
          </a:p>
          <a:p>
            <a:r>
              <a:rPr lang="fr-FR" dirty="0"/>
              <a:t>Point-1</a:t>
            </a:r>
          </a:p>
          <a:p>
            <a:pPr marL="0" indent="0">
              <a:buFont typeface="Arial" panose="020B0604020202020204" pitchFamily="34" charset="0"/>
              <a:buNone/>
            </a:pPr>
            <a:r>
              <a:rPr lang="fr-FR" dirty="0"/>
              <a:t>GPU optimisé pour le </a:t>
            </a:r>
            <a:r>
              <a:rPr lang="fr-FR" dirty="0" err="1"/>
              <a:t>throuhput</a:t>
            </a:r>
            <a:r>
              <a:rPr lang="fr-FR" dirty="0"/>
              <a:t> – beaucoup d’</a:t>
            </a:r>
            <a:r>
              <a:rPr lang="fr-FR" dirty="0" err="1"/>
              <a:t>operation</a:t>
            </a:r>
            <a:r>
              <a:rPr lang="fr-FR" dirty="0"/>
              <a:t> sur le </a:t>
            </a:r>
            <a:r>
              <a:rPr lang="fr-FR" dirty="0" err="1"/>
              <a:t>device</a:t>
            </a:r>
            <a:endParaRPr lang="fr-FR" dirty="0"/>
          </a:p>
          <a:p>
            <a:pPr marL="0" indent="0">
              <a:buFont typeface="Arial" panose="020B0604020202020204" pitchFamily="34" charset="0"/>
              <a:buNone/>
            </a:pPr>
            <a:r>
              <a:rPr lang="fr-FR" dirty="0"/>
              <a:t>CPU optimisé pour minimiser la latence – avec différentes opérations</a:t>
            </a:r>
          </a:p>
          <a:p>
            <a:endParaRPr lang="fr-FR" dirty="0"/>
          </a:p>
          <a:p>
            <a:r>
              <a:rPr lang="fr-FR" dirty="0"/>
              <a:t>Point 2</a:t>
            </a:r>
          </a:p>
          <a:p>
            <a:pPr marL="0" indent="0">
              <a:buFont typeface="Arial" panose="020B0604020202020204" pitchFamily="34" charset="0"/>
              <a:buNone/>
            </a:pPr>
            <a:r>
              <a:rPr lang="fr-FR" dirty="0"/>
              <a:t>Pour exploiter l’architecture hétérogène décrite, le mécanisme est globalement le suivant.</a:t>
            </a:r>
          </a:p>
          <a:p>
            <a:pPr marL="0" indent="0">
              <a:buFontTx/>
              <a:buNone/>
            </a:pPr>
            <a:r>
              <a:rPr lang="fr-FR" dirty="0"/>
              <a:t>Copier les données du CPU (RAM) vers le GPU</a:t>
            </a:r>
          </a:p>
          <a:p>
            <a:pPr marL="0" indent="0">
              <a:buFontTx/>
              <a:buNone/>
            </a:pPr>
            <a:r>
              <a:rPr lang="fr-FR" dirty="0"/>
              <a:t>Cette dernière action se fait en passant par le bus PCI express qui </a:t>
            </a:r>
            <a:r>
              <a:rPr lang="fr-FR" dirty="0" err="1"/>
              <a:t>represente</a:t>
            </a:r>
            <a:r>
              <a:rPr lang="fr-FR" dirty="0"/>
              <a:t> généralement un goulot d’étranglement majeur</a:t>
            </a:r>
          </a:p>
          <a:p>
            <a:r>
              <a:rPr lang="fr-FR" dirty="0"/>
              <a:t>Host-to-</a:t>
            </a:r>
            <a:r>
              <a:rPr lang="fr-FR" dirty="0" err="1"/>
              <a:t>device</a:t>
            </a:r>
            <a:endParaRPr lang="fr-FR" dirty="0"/>
          </a:p>
          <a:p>
            <a:endParaRPr lang="fr-FR" dirty="0"/>
          </a:p>
          <a:p>
            <a:r>
              <a:rPr lang="fr-FR" dirty="0"/>
              <a:t>Point 3</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Loader la partie « GPU » du programme sur le GPU et ensuite exécuter ce programme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Mettre les données dans le cache du GPU pour la performance si possible</a:t>
            </a:r>
          </a:p>
          <a:p>
            <a:endParaRPr lang="fr-FR" dirty="0"/>
          </a:p>
          <a:p>
            <a:r>
              <a:rPr lang="fr-FR" dirty="0"/>
              <a:t>Point 4</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Finalement copier les données du GPU vers le CPU</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Device</a:t>
            </a:r>
            <a:r>
              <a:rPr lang="fr-FR" dirty="0"/>
              <a:t>-to-host </a:t>
            </a:r>
            <a:r>
              <a:rPr lang="fr-FR" dirty="0" err="1"/>
              <a:t>transfer</a:t>
            </a:r>
            <a:endParaRPr lang="fr-FR" dirty="0"/>
          </a:p>
          <a:p>
            <a:endParaRPr lang="fr-FR" dirty="0"/>
          </a:p>
          <a:p>
            <a:endParaRPr lang="fr-FR" dirty="0"/>
          </a:p>
          <a:p>
            <a:r>
              <a:rPr lang="fr-FR" dirty="0"/>
              <a:t>Point 5</a:t>
            </a:r>
          </a:p>
          <a:p>
            <a:pPr marL="0" indent="0">
              <a:buFontTx/>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20</a:t>
            </a:fld>
            <a:endParaRPr lang="en-GB"/>
          </a:p>
        </p:txBody>
      </p:sp>
    </p:spTree>
    <p:extLst>
      <p:ext uri="{BB962C8B-B14F-4D97-AF65-F5344CB8AC3E}">
        <p14:creationId xmlns:p14="http://schemas.microsoft.com/office/powerpoint/2010/main" val="3774133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premier lieu, intéressant de jeter un œil, haut niveau sur les principales caractéristiques de l’architecture d’un GPU. Et de voir les différences avec l’architecture d’un CPU</a:t>
            </a:r>
          </a:p>
          <a:p>
            <a:r>
              <a:rPr lang="fr-FR" dirty="0"/>
              <a:t>Visuellement, la différence est perceptible</a:t>
            </a:r>
          </a:p>
          <a:p>
            <a:endParaRPr lang="fr-FR" dirty="0"/>
          </a:p>
          <a:p>
            <a:r>
              <a:rPr lang="fr-FR" dirty="0"/>
              <a:t>Point-1</a:t>
            </a:r>
          </a:p>
          <a:p>
            <a:pPr marL="0" indent="0">
              <a:buFont typeface="Arial" panose="020B0604020202020204" pitchFamily="34" charset="0"/>
              <a:buNone/>
            </a:pPr>
            <a:r>
              <a:rPr lang="fr-FR" dirty="0"/>
              <a:t>Le point clé pour un CPU est de maitriser la latence – c’est-à-dire le cout de l’accès aux données</a:t>
            </a:r>
          </a:p>
          <a:p>
            <a:pPr marL="0" indent="0">
              <a:buFont typeface="Arial" panose="020B0604020202020204" pitchFamily="34" charset="0"/>
              <a:buNone/>
            </a:pPr>
            <a:r>
              <a:rPr lang="fr-FR" dirty="0"/>
              <a:t>Ce cout évidemment varie en fonction du type de mémoire et de sa hiérarchie.</a:t>
            </a:r>
          </a:p>
          <a:p>
            <a:pPr marL="171450" indent="-171450">
              <a:buFontTx/>
              <a:buChar char="-"/>
            </a:pPr>
            <a:r>
              <a:rPr lang="fr-FR" dirty="0"/>
              <a:t>Large cache pour avoir beaucoup de données disponibles rapidement </a:t>
            </a:r>
          </a:p>
          <a:p>
            <a:pPr marL="171450" indent="-171450">
              <a:buFontTx/>
              <a:buChar char="-"/>
            </a:pPr>
            <a:r>
              <a:rPr lang="fr-FR" u="sng" dirty="0"/>
              <a:t>Peu de parties du CPU sont en fait dédié au </a:t>
            </a:r>
            <a:r>
              <a:rPr lang="fr-FR" u="sng" dirty="0" err="1"/>
              <a:t>compute</a:t>
            </a:r>
            <a:endParaRPr lang="fr-FR" u="sng" dirty="0"/>
          </a:p>
          <a:p>
            <a:pPr marL="171450" indent="-171450">
              <a:buFontTx/>
              <a:buChar char="-"/>
            </a:pPr>
            <a:r>
              <a:rPr lang="fr-FR" u="none" dirty="0"/>
              <a:t>L’essentiel de la surface est relative ou control </a:t>
            </a:r>
          </a:p>
          <a:p>
            <a:pPr marL="628650" lvl="1" indent="-171450">
              <a:buFontTx/>
              <a:buChar char="-"/>
            </a:pPr>
            <a:r>
              <a:rPr lang="fr-FR" u="none" dirty="0"/>
              <a:t>Ordonnancement des instructions, branchement spéculatif …</a:t>
            </a:r>
          </a:p>
          <a:p>
            <a:endParaRPr lang="fr-FR" dirty="0"/>
          </a:p>
          <a:p>
            <a:r>
              <a:rPr lang="fr-FR" dirty="0"/>
              <a:t>Point 2</a:t>
            </a:r>
          </a:p>
          <a:p>
            <a:pPr marL="171450" indent="-171450">
              <a:buFontTx/>
              <a:buChar char="-"/>
            </a:pPr>
            <a:r>
              <a:rPr lang="fr-FR" dirty="0"/>
              <a:t>Balance est différente pour le GPU</a:t>
            </a:r>
          </a:p>
          <a:p>
            <a:pPr marL="171450" indent="-171450">
              <a:buFontTx/>
              <a:buChar char="-"/>
            </a:pPr>
            <a:r>
              <a:rPr lang="fr-FR" dirty="0"/>
              <a:t>Grande quantité  d’unités arithmétiques</a:t>
            </a:r>
          </a:p>
          <a:p>
            <a:pPr marL="171450" indent="-171450">
              <a:buFontTx/>
              <a:buChar char="-"/>
            </a:pPr>
            <a:r>
              <a:rPr lang="en-GB" dirty="0"/>
              <a:t>Petit L2 cache – </a:t>
            </a:r>
            <a:r>
              <a:rPr lang="en-GB" dirty="0" err="1"/>
              <a:t>tmps</a:t>
            </a:r>
            <a:r>
              <a:rPr lang="en-GB" dirty="0"/>
              <a:t> pour </a:t>
            </a:r>
            <a:r>
              <a:rPr lang="en-GB" dirty="0" err="1"/>
              <a:t>avoir</a:t>
            </a:r>
            <a:r>
              <a:rPr lang="en-GB" dirty="0"/>
              <a:t> les </a:t>
            </a:r>
            <a:r>
              <a:rPr lang="en-GB" dirty="0" err="1"/>
              <a:t>données</a:t>
            </a:r>
            <a:r>
              <a:rPr lang="en-GB" dirty="0"/>
              <a:t> du DRAM </a:t>
            </a:r>
            <a:r>
              <a:rPr lang="en-GB" dirty="0" err="1"/>
              <a:t>est</a:t>
            </a:r>
            <a:r>
              <a:rPr lang="en-GB" dirty="0"/>
              <a:t> pas </a:t>
            </a:r>
            <a:r>
              <a:rPr lang="en-GB" dirty="0" err="1"/>
              <a:t>si</a:t>
            </a:r>
            <a:r>
              <a:rPr lang="en-GB" dirty="0"/>
              <a:t> grave - Il </a:t>
            </a:r>
            <a:r>
              <a:rPr lang="en-GB" dirty="0" err="1"/>
              <a:t>est</a:t>
            </a:r>
            <a:r>
              <a:rPr lang="en-GB" dirty="0"/>
              <a:t> surtout important </a:t>
            </a:r>
            <a:r>
              <a:rPr lang="en-GB" dirty="0" err="1"/>
              <a:t>d’avoir</a:t>
            </a:r>
            <a:r>
              <a:rPr lang="en-GB" dirty="0"/>
              <a:t> </a:t>
            </a:r>
            <a:r>
              <a:rPr lang="en-GB" dirty="0" err="1"/>
              <a:t>suffisamment</a:t>
            </a:r>
            <a:r>
              <a:rPr lang="en-GB" dirty="0"/>
              <a:t> de travail pour </a:t>
            </a:r>
            <a:r>
              <a:rPr lang="en-GB" dirty="0" err="1"/>
              <a:t>cacher</a:t>
            </a:r>
            <a:r>
              <a:rPr lang="en-GB" dirty="0"/>
              <a:t> </a:t>
            </a:r>
            <a:r>
              <a:rPr lang="en-GB" dirty="0" err="1"/>
              <a:t>cette</a:t>
            </a:r>
            <a:r>
              <a:rPr lang="en-GB" dirty="0"/>
              <a:t> </a:t>
            </a:r>
            <a:r>
              <a:rPr lang="en-GB" dirty="0" err="1"/>
              <a:t>latence</a:t>
            </a:r>
            <a:r>
              <a:rPr lang="en-GB" dirty="0"/>
              <a:t>.</a:t>
            </a:r>
          </a:p>
          <a:p>
            <a:endParaRPr lang="fr-FR" dirty="0"/>
          </a:p>
          <a:p>
            <a:r>
              <a:rPr lang="fr-FR" dirty="0"/>
              <a:t>Point 3</a:t>
            </a:r>
          </a:p>
          <a:p>
            <a:r>
              <a:rPr lang="fr-FR" dirty="0"/>
              <a:t>Ces deux architectures </a:t>
            </a:r>
            <a:r>
              <a:rPr lang="fr-FR" dirty="0" err="1"/>
              <a:t>snot</a:t>
            </a:r>
            <a:r>
              <a:rPr lang="fr-FR" dirty="0"/>
              <a:t> composés de cœurs de calcul. Dans le cas du GPU plusieurs centaine/</a:t>
            </a:r>
            <a:r>
              <a:rPr lang="fr-FR" dirty="0" err="1"/>
              <a:t>millieus</a:t>
            </a:r>
            <a:r>
              <a:rPr lang="fr-FR" dirty="0"/>
              <a:t> / </a:t>
            </a:r>
            <a:r>
              <a:rPr lang="fr-FR" dirty="0" err="1"/>
              <a:t>qques</a:t>
            </a:r>
            <a:r>
              <a:rPr lang="fr-FR" dirty="0"/>
              <a:t> dizaines pour le CPU</a:t>
            </a:r>
          </a:p>
          <a:p>
            <a:r>
              <a:rPr lang="fr-FR" dirty="0"/>
              <a:t>Ces cœurs sont différents par leur nature, </a:t>
            </a:r>
            <a:r>
              <a:rPr lang="fr-FR" dirty="0" err="1"/>
              <a:t>leux</a:t>
            </a:r>
            <a:r>
              <a:rPr lang="fr-FR" dirty="0"/>
              <a:t> complexité et le type de traitement qu’ils peuvent réaliser.</a:t>
            </a:r>
          </a:p>
          <a:p>
            <a:r>
              <a:rPr lang="fr-FR" dirty="0"/>
              <a:t>Pour simplifier, les cœurs CUDA sont </a:t>
            </a:r>
            <a:r>
              <a:rPr lang="fr-FR" dirty="0" err="1"/>
              <a:t>tres</a:t>
            </a:r>
            <a:r>
              <a:rPr lang="fr-FR" dirty="0"/>
              <a:t> simples et n’ont pas la versatilité des cœurs x86</a:t>
            </a:r>
          </a:p>
          <a:p>
            <a:endParaRPr lang="fr-FR" dirty="0"/>
          </a:p>
          <a:p>
            <a:r>
              <a:rPr lang="fr-FR" dirty="0"/>
              <a:t>Point 4</a:t>
            </a:r>
          </a:p>
          <a:p>
            <a:r>
              <a:rPr lang="fr-FR" dirty="0"/>
              <a:t>La taille des DRAM est également </a:t>
            </a:r>
            <a:r>
              <a:rPr lang="fr-FR" dirty="0" err="1"/>
              <a:t>tres</a:t>
            </a:r>
            <a:r>
              <a:rPr lang="fr-FR" dirty="0"/>
              <a:t> différentes – notamment la quantité de donnée qui </a:t>
            </a:r>
            <a:r>
              <a:rPr lang="fr-FR" dirty="0" err="1"/>
              <a:t>peut-pêtre</a:t>
            </a:r>
            <a:r>
              <a:rPr lang="fr-FR" dirty="0"/>
              <a:t> stocké. </a:t>
            </a:r>
          </a:p>
          <a:p>
            <a:r>
              <a:rPr lang="fr-FR" dirty="0"/>
              <a:t>On voit également une relative  simplification de la hiérarchie mémoire sur le GPU, notamment en termes  de niveau de cache.</a:t>
            </a:r>
          </a:p>
          <a:p>
            <a:endParaRPr lang="fr-FR" dirty="0"/>
          </a:p>
          <a:p>
            <a:endParaRPr lang="fr-FR" dirty="0"/>
          </a:p>
          <a:p>
            <a:r>
              <a:rPr lang="fr-FR" dirty="0"/>
              <a:t>Point 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err="1"/>
              <a:t>Globalement</a:t>
            </a:r>
            <a:r>
              <a:rPr lang="en-GB" dirty="0"/>
              <a:t> </a:t>
            </a:r>
            <a:r>
              <a:rPr lang="en-GB" dirty="0" err="1"/>
              <a:t>ces</a:t>
            </a:r>
            <a:r>
              <a:rPr lang="en-GB" dirty="0"/>
              <a:t> architectures ne </a:t>
            </a:r>
            <a:r>
              <a:rPr lang="en-GB" dirty="0" err="1"/>
              <a:t>sont</a:t>
            </a:r>
            <a:r>
              <a:rPr lang="en-GB" dirty="0"/>
              <a:t> pas comparable, ells </a:t>
            </a:r>
            <a:r>
              <a:rPr lang="en-GB" dirty="0" err="1"/>
              <a:t>sont</a:t>
            </a:r>
            <a:r>
              <a:rPr lang="en-GB" dirty="0"/>
              <a:t> </a:t>
            </a:r>
            <a:r>
              <a:rPr lang="en-GB" dirty="0" err="1"/>
              <a:t>simplement</a:t>
            </a:r>
            <a:r>
              <a:rPr lang="en-GB" dirty="0"/>
              <a:t> plus </a:t>
            </a:r>
            <a:r>
              <a:rPr lang="en-GB" dirty="0" err="1"/>
              <a:t>ou</a:t>
            </a:r>
            <a:r>
              <a:rPr lang="en-GB" dirty="0"/>
              <a:t> </a:t>
            </a:r>
            <a:r>
              <a:rPr lang="en-GB" dirty="0" err="1"/>
              <a:t>moins</a:t>
            </a:r>
            <a:r>
              <a:rPr lang="en-GB" dirty="0"/>
              <a:t> </a:t>
            </a:r>
            <a:r>
              <a:rPr lang="en-GB" dirty="0" err="1"/>
              <a:t>efficce</a:t>
            </a:r>
            <a:r>
              <a:rPr lang="en-GB" dirty="0"/>
              <a:t> pour </a:t>
            </a:r>
            <a:r>
              <a:rPr lang="en-GB" dirty="0" err="1"/>
              <a:t>différents</a:t>
            </a:r>
            <a:r>
              <a:rPr lang="en-GB" dirty="0"/>
              <a:t> type </a:t>
            </a:r>
            <a:r>
              <a:rPr lang="en-GB" dirty="0" err="1"/>
              <a:t>d’algorithms</a:t>
            </a:r>
            <a:r>
              <a:rPr lang="en-GB" dirty="0"/>
              <a:t> </a:t>
            </a:r>
            <a:r>
              <a:rPr lang="en-GB" dirty="0" err="1"/>
              <a:t>ou</a:t>
            </a:r>
            <a:r>
              <a:rPr lang="en-GB" dirty="0"/>
              <a:t> </a:t>
            </a:r>
            <a:r>
              <a:rPr lang="en-GB" dirty="0" err="1"/>
              <a:t>d’application</a:t>
            </a: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Dans </a:t>
            </a:r>
            <a:r>
              <a:rPr lang="en-GB" dirty="0" err="1"/>
              <a:t>l’approche</a:t>
            </a:r>
            <a:r>
              <a:rPr lang="en-GB" dirty="0"/>
              <a:t> CUDA on </a:t>
            </a:r>
            <a:r>
              <a:rPr lang="en-GB" dirty="0" err="1"/>
              <a:t>peut</a:t>
            </a:r>
            <a:r>
              <a:rPr lang="en-GB" dirty="0"/>
              <a:t> considerer </a:t>
            </a:r>
            <a:r>
              <a:rPr lang="en-GB" dirty="0" err="1"/>
              <a:t>qu’ells</a:t>
            </a:r>
            <a:r>
              <a:rPr lang="en-GB" dirty="0"/>
              <a:t> </a:t>
            </a:r>
            <a:r>
              <a:rPr lang="en-GB" dirty="0" err="1"/>
              <a:t>sont</a:t>
            </a:r>
            <a:r>
              <a:rPr lang="en-GB" dirty="0"/>
              <a:t> </a:t>
            </a:r>
            <a:r>
              <a:rPr lang="en-GB" dirty="0" err="1"/>
              <a:t>complémentaires</a:t>
            </a:r>
            <a:r>
              <a:rPr lang="en-GB" dirty="0"/>
              <a:t>.</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Tx/>
              <a:buChar char="-"/>
            </a:pPr>
            <a:endParaRPr lang="fr-FR" dirty="0"/>
          </a:p>
          <a:p>
            <a:pPr marL="0" indent="0">
              <a:buFontTx/>
              <a:buNone/>
            </a:pPr>
            <a:r>
              <a:rPr lang="fr-FR" dirty="0"/>
              <a:t>GPU</a:t>
            </a:r>
          </a:p>
          <a:p>
            <a:pPr marL="171450" indent="-171450">
              <a:buFontTx/>
              <a:buChar char="-"/>
            </a:pPr>
            <a:endParaRPr lang="en-GB" dirty="0"/>
          </a:p>
          <a:p>
            <a:pPr marL="171450" indent="-171450">
              <a:buFontTx/>
              <a:buChar char="-"/>
            </a:pPr>
            <a:endParaRPr lang="en-GB" dirty="0"/>
          </a:p>
          <a:p>
            <a:pPr marL="0" indent="0">
              <a:buFontTx/>
              <a:buNone/>
            </a:pPr>
            <a:endParaRPr lang="en-GB" dirty="0"/>
          </a:p>
          <a:p>
            <a:pPr marL="0" indent="0">
              <a:buFont typeface="Arial" panose="020B0604020202020204" pitchFamily="34" charset="0"/>
              <a:buNone/>
            </a:pPr>
            <a:r>
              <a:rPr lang="fr-FR" dirty="0"/>
              <a:t>- </a:t>
            </a:r>
          </a:p>
          <a:p>
            <a:pPr marL="0" indent="0">
              <a:buFontTx/>
              <a:buNone/>
            </a:pPr>
            <a:endParaRPr lang="en-GB" dirty="0"/>
          </a:p>
          <a:p>
            <a:pPr marL="0" indent="0">
              <a:buFontTx/>
              <a:buNone/>
            </a:pPr>
            <a:r>
              <a:rPr lang="en-GB" dirty="0"/>
              <a:t> </a:t>
            </a:r>
          </a:p>
        </p:txBody>
      </p:sp>
      <p:sp>
        <p:nvSpPr>
          <p:cNvPr id="4" name="Slide Number Placeholder 3"/>
          <p:cNvSpPr>
            <a:spLocks noGrp="1"/>
          </p:cNvSpPr>
          <p:nvPr>
            <p:ph type="sldNum" sz="quarter" idx="5"/>
          </p:nvPr>
        </p:nvSpPr>
        <p:spPr/>
        <p:txBody>
          <a:bodyPr/>
          <a:lstStyle/>
          <a:p>
            <a:fld id="{0C29B648-DA54-4C03-AB3C-18CA24240087}" type="slidenum">
              <a:rPr lang="en-GB" smtClean="0"/>
              <a:t>21</a:t>
            </a:fld>
            <a:endParaRPr lang="en-GB"/>
          </a:p>
        </p:txBody>
      </p:sp>
    </p:spTree>
    <p:extLst>
      <p:ext uri="{BB962C8B-B14F-4D97-AF65-F5344CB8AC3E}">
        <p14:creationId xmlns:p14="http://schemas.microsoft.com/office/powerpoint/2010/main" val="247610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Review1 : focus sur la </a:t>
            </a:r>
            <a:r>
              <a:rPr lang="en-GB" dirty="0" err="1"/>
              <a:t>gamme</a:t>
            </a:r>
            <a:r>
              <a:rPr lang="en-GB" dirty="0"/>
              <a:t> Tesla</a:t>
            </a:r>
          </a:p>
          <a:p>
            <a:endParaRPr lang="en-GB" dirty="0"/>
          </a:p>
          <a:p>
            <a:endParaRPr lang="en-GB" dirty="0"/>
          </a:p>
          <a:p>
            <a:r>
              <a:rPr lang="en-GB" dirty="0"/>
              <a:t>https://tvm.apache.org/2018</a:t>
            </a:r>
          </a:p>
          <a:p>
            <a:r>
              <a:rPr lang="en-GB" dirty="0" err="1"/>
              <a:t>Cuda</a:t>
            </a:r>
            <a:r>
              <a:rPr lang="en-GB" dirty="0"/>
              <a:t> </a:t>
            </a:r>
            <a:r>
              <a:rPr lang="en-GB" dirty="0" err="1"/>
              <a:t>kepler</a:t>
            </a:r>
            <a:r>
              <a:rPr lang="en-GB" dirty="0"/>
              <a:t> since Kepler = 2008/01/16/opt-</a:t>
            </a:r>
            <a:r>
              <a:rPr lang="en-GB" dirty="0" err="1"/>
              <a:t>mali</a:t>
            </a:r>
            <a:r>
              <a:rPr lang="en-GB" dirty="0"/>
              <a:t>-</a:t>
            </a:r>
            <a:r>
              <a:rPr lang="en-GB" dirty="0" err="1"/>
              <a:t>gpu</a:t>
            </a:r>
            <a:endParaRPr lang="en-GB" dirty="0"/>
          </a:p>
          <a:p>
            <a:endParaRPr lang="fr-FR" dirty="0"/>
          </a:p>
          <a:p>
            <a:r>
              <a:rPr lang="fr-FR" dirty="0"/>
              <a:t>Point-1</a:t>
            </a:r>
          </a:p>
          <a:p>
            <a:pPr marL="0" indent="0">
              <a:buFontTx/>
              <a:buNone/>
            </a:pPr>
            <a:r>
              <a:rPr lang="en-GB" dirty="0" err="1"/>
              <a:t>Geforce</a:t>
            </a:r>
            <a:r>
              <a:rPr lang="en-GB" dirty="0"/>
              <a:t> </a:t>
            </a:r>
            <a:r>
              <a:rPr lang="en-GB" dirty="0" err="1"/>
              <a:t>est</a:t>
            </a:r>
            <a:r>
              <a:rPr lang="en-GB" dirty="0"/>
              <a:t> la </a:t>
            </a:r>
            <a:r>
              <a:rPr lang="en-GB" dirty="0" err="1"/>
              <a:t>gamme</a:t>
            </a:r>
            <a:r>
              <a:rPr lang="en-GB" dirty="0"/>
              <a:t> gaming – pas </a:t>
            </a:r>
            <a:r>
              <a:rPr lang="en-GB" dirty="0" err="1"/>
              <a:t>d’ECC</a:t>
            </a:r>
            <a:endParaRPr lang="en-GB" dirty="0"/>
          </a:p>
          <a:p>
            <a:pPr marL="0" indent="0">
              <a:buFontTx/>
              <a:buNone/>
            </a:pPr>
            <a:r>
              <a:rPr lang="en-GB" dirty="0"/>
              <a:t>ECC – </a:t>
            </a:r>
            <a:r>
              <a:rPr lang="en-GB" dirty="0" err="1"/>
              <a:t>mécanisme</a:t>
            </a:r>
            <a:r>
              <a:rPr lang="en-GB" dirty="0"/>
              <a:t> de verification / correction </a:t>
            </a:r>
            <a:r>
              <a:rPr lang="en-GB" dirty="0" err="1"/>
              <a:t>d’evntuelle</a:t>
            </a:r>
            <a:r>
              <a:rPr lang="en-GB" dirty="0"/>
              <a:t> </a:t>
            </a:r>
            <a:r>
              <a:rPr lang="en-GB" dirty="0" err="1"/>
              <a:t>erreur</a:t>
            </a:r>
            <a:r>
              <a:rPr lang="en-GB" dirty="0"/>
              <a:t> au </a:t>
            </a:r>
            <a:r>
              <a:rPr lang="en-GB" dirty="0" err="1"/>
              <a:t>niveau</a:t>
            </a:r>
            <a:r>
              <a:rPr lang="en-GB" dirty="0"/>
              <a:t> </a:t>
            </a:r>
            <a:r>
              <a:rPr lang="en-GB" dirty="0" err="1"/>
              <a:t>mémoire</a:t>
            </a:r>
            <a:r>
              <a:rPr lang="en-GB" dirty="0"/>
              <a:t>  indispensable pour des applications / </a:t>
            </a:r>
            <a:r>
              <a:rPr lang="en-GB" dirty="0" err="1"/>
              <a:t>domaines</a:t>
            </a:r>
            <a:r>
              <a:rPr lang="en-GB" dirty="0"/>
              <a:t> critiques / </a:t>
            </a:r>
            <a:r>
              <a:rPr lang="en-GB" dirty="0" err="1"/>
              <a:t>industriels</a:t>
            </a:r>
            <a:r>
              <a:rPr lang="en-GB" dirty="0"/>
              <a:t> </a:t>
            </a:r>
          </a:p>
          <a:p>
            <a:pPr marL="0" indent="0">
              <a:buFontTx/>
              <a:buNone/>
            </a:pPr>
            <a:r>
              <a:rPr lang="en-GB" dirty="0" err="1"/>
              <a:t>Evidemment</a:t>
            </a:r>
            <a:r>
              <a:rPr lang="en-GB" dirty="0"/>
              <a:t> un </a:t>
            </a:r>
            <a:r>
              <a:rPr lang="en-GB" dirty="0" err="1"/>
              <a:t>cout</a:t>
            </a:r>
            <a:r>
              <a:rPr lang="en-GB" dirty="0"/>
              <a:t> </a:t>
            </a:r>
            <a:r>
              <a:rPr lang="en-GB" dirty="0" err="1"/>
              <a:t>en</a:t>
            </a:r>
            <a:r>
              <a:rPr lang="en-GB" dirty="0"/>
              <a:t> </a:t>
            </a:r>
            <a:r>
              <a:rPr lang="en-GB" dirty="0" err="1"/>
              <a:t>termes</a:t>
            </a:r>
            <a:r>
              <a:rPr lang="en-GB" dirty="0"/>
              <a:t> de performance (25% de </a:t>
            </a:r>
            <a:r>
              <a:rPr lang="en-GB" dirty="0" err="1"/>
              <a:t>perfs</a:t>
            </a:r>
            <a:r>
              <a:rPr lang="en-GB" dirty="0"/>
              <a:t> </a:t>
            </a:r>
            <a:r>
              <a:rPr lang="en-GB" dirty="0" err="1"/>
              <a:t>coté</a:t>
            </a:r>
            <a:r>
              <a:rPr lang="en-GB" dirty="0"/>
              <a:t> BW)</a:t>
            </a:r>
          </a:p>
          <a:p>
            <a:pPr marL="0" indent="0">
              <a:buFontTx/>
              <a:buNone/>
            </a:pPr>
            <a:r>
              <a:rPr lang="en-GB" dirty="0"/>
              <a:t>Pas indispensable </a:t>
            </a:r>
            <a:r>
              <a:rPr lang="en-GB" dirty="0" err="1"/>
              <a:t>coté</a:t>
            </a:r>
            <a:r>
              <a:rPr lang="en-GB" dirty="0"/>
              <a:t> Gaming – </a:t>
            </a:r>
            <a:r>
              <a:rPr lang="en-GB" dirty="0" err="1"/>
              <a:t>erreur</a:t>
            </a:r>
            <a:r>
              <a:rPr lang="en-GB" dirty="0"/>
              <a:t> sur la couleur d’un pixel par </a:t>
            </a:r>
            <a:r>
              <a:rPr lang="en-GB" dirty="0" err="1"/>
              <a:t>exemple</a:t>
            </a:r>
            <a:endParaRPr lang="en-GB" dirty="0"/>
          </a:p>
          <a:p>
            <a:endParaRPr lang="fr-FR" dirty="0"/>
          </a:p>
          <a:p>
            <a:r>
              <a:rPr lang="fr-FR" dirty="0"/>
              <a:t>Point 2</a:t>
            </a:r>
          </a:p>
          <a:p>
            <a:pPr marL="457200" lvl="1" indent="0">
              <a:buFontTx/>
              <a:buNone/>
            </a:pPr>
            <a:r>
              <a:rPr lang="en-GB" dirty="0"/>
              <a:t>- </a:t>
            </a:r>
            <a:r>
              <a:rPr lang="en-GB" dirty="0" err="1"/>
              <a:t>Gamme</a:t>
            </a:r>
            <a:r>
              <a:rPr lang="en-GB" dirty="0"/>
              <a:t> pro pour la 3D / CAD</a:t>
            </a:r>
          </a:p>
          <a:p>
            <a:pPr marL="628650" lvl="1" indent="-171450">
              <a:buFontTx/>
              <a:buChar char="-"/>
            </a:pPr>
            <a:r>
              <a:rPr lang="en-GB" dirty="0" err="1"/>
              <a:t>Principalement</a:t>
            </a:r>
            <a:r>
              <a:rPr lang="en-GB" dirty="0"/>
              <a:t> pour les </a:t>
            </a:r>
            <a:r>
              <a:rPr lang="en-GB" dirty="0" err="1"/>
              <a:t>worksatation</a:t>
            </a:r>
            <a:endParaRPr lang="en-GB" dirty="0"/>
          </a:p>
          <a:p>
            <a:pPr marL="628650" lvl="1" indent="-171450">
              <a:buFontTx/>
              <a:buChar char="-"/>
            </a:pPr>
            <a:r>
              <a:rPr lang="en-GB" dirty="0"/>
              <a:t>Multi-display / ECC / DP</a:t>
            </a:r>
          </a:p>
          <a:p>
            <a:pPr marL="628650" lvl="1" indent="-171450">
              <a:buFontTx/>
              <a:buChar char="-"/>
            </a:pPr>
            <a:r>
              <a:rPr lang="en-GB" dirty="0"/>
              <a:t>Application </a:t>
            </a:r>
            <a:r>
              <a:rPr lang="en-GB" dirty="0" err="1"/>
              <a:t>scientifiques</a:t>
            </a:r>
            <a:r>
              <a:rPr lang="en-GB" dirty="0"/>
              <a:t> </a:t>
            </a:r>
            <a:r>
              <a:rPr lang="en-GB" dirty="0" err="1"/>
              <a:t>ont</a:t>
            </a:r>
            <a:r>
              <a:rPr lang="en-GB" dirty="0"/>
              <a:t> </a:t>
            </a:r>
            <a:r>
              <a:rPr lang="en-GB" dirty="0" err="1"/>
              <a:t>démarré</a:t>
            </a:r>
            <a:r>
              <a:rPr lang="en-GB" dirty="0"/>
              <a:t> au milieu des </a:t>
            </a:r>
            <a:r>
              <a:rPr lang="en-GB" dirty="0" err="1"/>
              <a:t>année</a:t>
            </a:r>
            <a:r>
              <a:rPr lang="en-GB" dirty="0"/>
              <a:t> 2000 </a:t>
            </a:r>
            <a:r>
              <a:rPr lang="en-GB" dirty="0" err="1"/>
              <a:t>autour</a:t>
            </a:r>
            <a:r>
              <a:rPr lang="en-GB" dirty="0"/>
              <a:t> des </a:t>
            </a:r>
            <a:r>
              <a:rPr lang="en-GB" dirty="0" err="1"/>
              <a:t>galles</a:t>
            </a:r>
            <a:r>
              <a:rPr lang="en-GB" dirty="0"/>
              <a:t> </a:t>
            </a:r>
            <a:r>
              <a:rPr lang="en-GB" dirty="0" err="1"/>
              <a:t>Geforce</a:t>
            </a:r>
            <a:r>
              <a:rPr lang="en-GB" dirty="0"/>
              <a:t> et Tesla</a:t>
            </a:r>
          </a:p>
          <a:p>
            <a:endParaRPr lang="fr-FR" dirty="0"/>
          </a:p>
          <a:p>
            <a:r>
              <a:rPr lang="fr-FR" dirty="0"/>
              <a:t>Point 3</a:t>
            </a:r>
          </a:p>
          <a:p>
            <a:pPr marL="628650" lvl="1" indent="-171450">
              <a:buFontTx/>
              <a:buChar char="-"/>
            </a:pPr>
            <a:r>
              <a:rPr lang="en-GB" dirty="0"/>
              <a:t>Haut de </a:t>
            </a:r>
            <a:r>
              <a:rPr lang="en-GB" dirty="0" err="1"/>
              <a:t>gamme</a:t>
            </a:r>
            <a:r>
              <a:rPr lang="en-GB" dirty="0"/>
              <a:t>  - pas de sortie Video</a:t>
            </a:r>
          </a:p>
          <a:p>
            <a:pPr marL="628650" lvl="1" indent="-171450">
              <a:buFontTx/>
              <a:buChar char="-"/>
            </a:pPr>
            <a:r>
              <a:rPr lang="en-GB" dirty="0"/>
              <a:t>HPC / AI – DL …</a:t>
            </a:r>
          </a:p>
          <a:p>
            <a:pPr marL="628650" lvl="1" indent="-171450">
              <a:buFontTx/>
              <a:buChar char="-"/>
            </a:pPr>
            <a:r>
              <a:rPr lang="en-GB" dirty="0"/>
              <a:t>Nom </a:t>
            </a:r>
            <a:r>
              <a:rPr lang="en-GB" dirty="0" err="1"/>
              <a:t>venant</a:t>
            </a:r>
            <a:r>
              <a:rPr lang="en-GB" dirty="0"/>
              <a:t> de  </a:t>
            </a:r>
            <a:r>
              <a:rPr lang="en-GB" dirty="0" err="1"/>
              <a:t>nikola</a:t>
            </a:r>
            <a:r>
              <a:rPr lang="en-GB" dirty="0"/>
              <a:t> </a:t>
            </a:r>
            <a:r>
              <a:rPr lang="en-GB" dirty="0" err="1"/>
              <a:t>tela</a:t>
            </a:r>
            <a:r>
              <a:rPr lang="en-GB" dirty="0"/>
              <a:t> (beaucoup de </a:t>
            </a:r>
            <a:r>
              <a:rPr lang="en-GB" dirty="0" err="1"/>
              <a:t>produits</a:t>
            </a:r>
            <a:r>
              <a:rPr lang="en-GB" dirty="0"/>
              <a:t> Nvidia </a:t>
            </a:r>
            <a:r>
              <a:rPr lang="en-GB" dirty="0" err="1"/>
              <a:t>sont</a:t>
            </a:r>
            <a:r>
              <a:rPr lang="en-GB" dirty="0"/>
              <a:t> </a:t>
            </a:r>
            <a:r>
              <a:rPr lang="en-GB" dirty="0" err="1"/>
              <a:t>baptisée</a:t>
            </a:r>
            <a:r>
              <a:rPr lang="en-GB" dirty="0"/>
              <a:t> </a:t>
            </a:r>
            <a:r>
              <a:rPr lang="en-GB" dirty="0" err="1"/>
              <a:t>en</a:t>
            </a:r>
            <a:r>
              <a:rPr lang="en-GB" dirty="0"/>
              <a:t> </a:t>
            </a:r>
            <a:r>
              <a:rPr lang="en-GB" dirty="0" err="1"/>
              <a:t>suivant</a:t>
            </a:r>
            <a:r>
              <a:rPr lang="en-GB" dirty="0"/>
              <a:t> </a:t>
            </a:r>
            <a:r>
              <a:rPr lang="en-GB" dirty="0" err="1"/>
              <a:t>cette</a:t>
            </a:r>
            <a:r>
              <a:rPr lang="en-GB" dirty="0"/>
              <a:t> </a:t>
            </a:r>
            <a:r>
              <a:rPr lang="en-GB" dirty="0" err="1"/>
              <a:t>trajectoire</a:t>
            </a:r>
            <a:r>
              <a:rPr lang="en-GB" dirty="0"/>
              <a:t>)</a:t>
            </a:r>
          </a:p>
          <a:p>
            <a:pPr marL="628650" lvl="1" indent="-171450">
              <a:buFontTx/>
              <a:buChar char="-"/>
            </a:pPr>
            <a:r>
              <a:rPr lang="en-GB" dirty="0"/>
              <a:t>Tesla et Quadro </a:t>
            </a:r>
            <a:r>
              <a:rPr lang="en-GB" dirty="0" err="1"/>
              <a:t>partagent</a:t>
            </a:r>
            <a:r>
              <a:rPr lang="en-GB" dirty="0"/>
              <a:t> </a:t>
            </a:r>
            <a:r>
              <a:rPr lang="en-GB" dirty="0" err="1"/>
              <a:t>souvent</a:t>
            </a:r>
            <a:r>
              <a:rPr lang="en-GB" dirty="0"/>
              <a:t> les memes generations de </a:t>
            </a:r>
            <a:r>
              <a:rPr lang="en-GB" dirty="0" err="1"/>
              <a:t>puces</a:t>
            </a:r>
            <a:endParaRPr lang="en-GB" dirty="0"/>
          </a:p>
          <a:p>
            <a:pPr marL="628650" lvl="1" indent="-171450">
              <a:buFontTx/>
              <a:buChar char="-"/>
            </a:pPr>
            <a:r>
              <a:rPr lang="en-GB" dirty="0"/>
              <a:t>No rendering </a:t>
            </a:r>
            <a:r>
              <a:rPr lang="en-GB" dirty="0" err="1"/>
              <a:t>mais</a:t>
            </a:r>
            <a:r>
              <a:rPr lang="en-GB" dirty="0"/>
              <a:t> du compute</a:t>
            </a:r>
          </a:p>
          <a:p>
            <a:endParaRPr lang="fr-FR" dirty="0"/>
          </a:p>
          <a:p>
            <a:endParaRPr lang="fr-FR" dirty="0"/>
          </a:p>
          <a:p>
            <a:r>
              <a:rPr lang="fr-FR" dirty="0"/>
              <a:t>Point 4</a:t>
            </a:r>
          </a:p>
          <a:p>
            <a:pPr marL="628650" lvl="1" indent="-171450">
              <a:buFontTx/>
              <a:buChar char="-"/>
            </a:pPr>
            <a:r>
              <a:rPr lang="en-GB" dirty="0" err="1"/>
              <a:t>Gamme</a:t>
            </a:r>
            <a:r>
              <a:rPr lang="en-GB" dirty="0"/>
              <a:t> un </a:t>
            </a:r>
            <a:r>
              <a:rPr lang="en-GB" dirty="0" err="1"/>
              <a:t>peu</a:t>
            </a:r>
            <a:r>
              <a:rPr lang="en-GB" dirty="0"/>
              <a:t> </a:t>
            </a:r>
            <a:r>
              <a:rPr lang="en-GB" dirty="0" err="1"/>
              <a:t>différente</a:t>
            </a:r>
            <a:endParaRPr lang="en-GB" dirty="0"/>
          </a:p>
          <a:p>
            <a:pPr marL="628650" lvl="1" indent="-171450">
              <a:buFontTx/>
              <a:buChar char="-"/>
            </a:pPr>
            <a:r>
              <a:rPr lang="en-GB" dirty="0"/>
              <a:t>SoC – </a:t>
            </a:r>
            <a:r>
              <a:rPr lang="en-GB" dirty="0" err="1"/>
              <a:t>plusieurs</a:t>
            </a:r>
            <a:r>
              <a:rPr lang="en-GB" dirty="0"/>
              <a:t> CPU  (Arm) </a:t>
            </a:r>
            <a:r>
              <a:rPr lang="en-GB" dirty="0" err="1"/>
              <a:t>associées</a:t>
            </a:r>
            <a:r>
              <a:rPr lang="en-GB" dirty="0"/>
              <a:t> aux GPU Nvidia + </a:t>
            </a:r>
            <a:r>
              <a:rPr lang="en-GB" dirty="0" err="1"/>
              <a:t>mémoire</a:t>
            </a:r>
            <a:r>
              <a:rPr lang="en-GB" dirty="0"/>
              <a:t> etc…</a:t>
            </a:r>
          </a:p>
          <a:p>
            <a:pPr marL="628650" lvl="1" indent="-171450">
              <a:buFontTx/>
              <a:buChar char="-"/>
            </a:pPr>
            <a:r>
              <a:rPr lang="en-GB" dirty="0"/>
              <a:t>Automobile , console de jeu </a:t>
            </a:r>
          </a:p>
          <a:p>
            <a:endParaRPr lang="fr-FR" dirty="0"/>
          </a:p>
          <a:p>
            <a:endParaRPr lang="fr-FR" dirty="0"/>
          </a:p>
          <a:p>
            <a:r>
              <a:rPr lang="fr-FR" dirty="0"/>
              <a:t>Point 5</a:t>
            </a:r>
          </a:p>
          <a:p>
            <a:pPr marL="457200" lvl="1" indent="0">
              <a:buFontTx/>
              <a:buNone/>
            </a:pPr>
            <a:r>
              <a:rPr lang="en-GB" dirty="0"/>
              <a:t>Point important : </a:t>
            </a:r>
            <a:r>
              <a:rPr lang="en-GB" dirty="0" err="1"/>
              <a:t>Toutes</a:t>
            </a:r>
            <a:r>
              <a:rPr lang="en-GB" dirty="0"/>
              <a:t> les </a:t>
            </a:r>
            <a:r>
              <a:rPr lang="en-GB" dirty="0" err="1"/>
              <a:t>cartes</a:t>
            </a:r>
            <a:r>
              <a:rPr lang="en-GB" dirty="0"/>
              <a:t> Nvidia </a:t>
            </a:r>
            <a:r>
              <a:rPr lang="en-GB" dirty="0" err="1"/>
              <a:t>supportent</a:t>
            </a:r>
            <a:r>
              <a:rPr lang="en-GB" dirty="0"/>
              <a:t> CUDA</a:t>
            </a:r>
          </a:p>
          <a:p>
            <a:endParaRPr lang="en-GB" dirty="0"/>
          </a:p>
          <a:p>
            <a:endParaRPr lang="en-GB" dirty="0"/>
          </a:p>
          <a:p>
            <a:endParaRPr lang="en-GB" dirty="0"/>
          </a:p>
          <a:p>
            <a:endParaRPr lang="en-GB" dirty="0"/>
          </a:p>
          <a:p>
            <a:pPr marL="628650" lvl="1" indent="-171450">
              <a:buFontTx/>
              <a:buChar char="-"/>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22</a:t>
            </a:fld>
            <a:endParaRPr lang="en-GB"/>
          </a:p>
        </p:txBody>
      </p:sp>
    </p:spTree>
    <p:extLst>
      <p:ext uri="{BB962C8B-B14F-4D97-AF65-F5344CB8AC3E}">
        <p14:creationId xmlns:p14="http://schemas.microsoft.com/office/powerpoint/2010/main" val="3108845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Review1 : Kepler</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https://www.techspot.com/article/2049-what-are-tensor-cores/</a:t>
            </a:r>
          </a:p>
          <a:p>
            <a:pPr marL="0" indent="0">
              <a:buFont typeface="Arial" panose="020B0604020202020204" pitchFamily="34" charset="0"/>
              <a:buNone/>
            </a:pPr>
            <a:r>
              <a:rPr lang="fr-FR" dirty="0"/>
              <a:t>https://www.techcenturion.com/tensor-cores/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Grace Hopper – seul </a:t>
            </a:r>
            <a:r>
              <a:rPr lang="fr-FR" dirty="0" err="1"/>
              <a:t>female</a:t>
            </a:r>
            <a:endParaRPr lang="fr-FR" dirty="0"/>
          </a:p>
          <a:p>
            <a:pPr marL="0" indent="0">
              <a:buFont typeface="Arial" panose="020B0604020202020204" pitchFamily="34" charset="0"/>
              <a:buNone/>
            </a:pPr>
            <a:r>
              <a:rPr lang="fr-FR" dirty="0"/>
              <a:t>Analogie Intel – SKU ou AMD </a:t>
            </a:r>
            <a:r>
              <a:rPr lang="fr-FR" dirty="0" err="1"/>
              <a:t>Ryzen</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1</a:t>
            </a:r>
          </a:p>
          <a:p>
            <a:pPr marL="0" indent="0">
              <a:buFont typeface="Arial" panose="020B0604020202020204" pitchFamily="34" charset="0"/>
              <a:buNone/>
            </a:pPr>
            <a:r>
              <a:rPr lang="fr-FR" dirty="0"/>
              <a:t>Diversité d’architectures avec une succession d’innovation au niveau du design et des </a:t>
            </a:r>
            <a:r>
              <a:rPr lang="fr-FR" dirty="0" err="1"/>
              <a:t>features</a:t>
            </a:r>
            <a:r>
              <a:rPr lang="fr-FR" dirty="0"/>
              <a:t> proposées.</a:t>
            </a:r>
          </a:p>
          <a:p>
            <a:pPr marL="0" indent="0">
              <a:buFont typeface="Arial" panose="020B0604020202020204" pitchFamily="34" charset="0"/>
              <a:buNone/>
            </a:pPr>
            <a:r>
              <a:rPr lang="fr-FR" dirty="0"/>
              <a:t>La finesse de gravure qui s’améliore permet également de mettre plus de transistors et donc d’avoir des architecture plus complexe.</a:t>
            </a:r>
          </a:p>
          <a:p>
            <a:pPr marL="0" indent="0">
              <a:buFont typeface="Arial" panose="020B0604020202020204" pitchFamily="34" charset="0"/>
              <a:buNone/>
            </a:pPr>
            <a:r>
              <a:rPr lang="fr-FR" dirty="0"/>
              <a:t>Pas </a:t>
            </a:r>
            <a:r>
              <a:rPr lang="fr-FR" dirty="0" err="1"/>
              <a:t>necessair</a:t>
            </a:r>
            <a:r>
              <a:rPr lang="fr-FR" dirty="0"/>
              <a:t> </a:t>
            </a:r>
            <a:r>
              <a:rPr lang="fr-FR" dirty="0" err="1"/>
              <a:t>ede</a:t>
            </a:r>
            <a:r>
              <a:rPr lang="fr-FR" dirty="0"/>
              <a:t> tout détailler. Quelques remarques</a:t>
            </a:r>
          </a:p>
          <a:p>
            <a:pPr marL="0" indent="0">
              <a:buFont typeface="Arial" panose="020B0604020202020204" pitchFamily="34" charset="0"/>
              <a:buNone/>
            </a:pPr>
            <a:r>
              <a:rPr lang="fr-FR" dirty="0" err="1"/>
              <a:t>Frequence</a:t>
            </a:r>
            <a:r>
              <a:rPr lang="fr-FR" dirty="0"/>
              <a:t> ~2 ans</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2</a:t>
            </a:r>
          </a:p>
          <a:p>
            <a:pPr marL="171450" indent="-171450">
              <a:buFont typeface="Arial" panose="020B0604020202020204" pitchFamily="34" charset="0"/>
              <a:buChar char="•"/>
            </a:pPr>
            <a:r>
              <a:rPr lang="fr-FR" dirty="0"/>
              <a:t>Tesla</a:t>
            </a:r>
          </a:p>
          <a:p>
            <a:pPr marL="0" indent="0">
              <a:buFont typeface="Arial" panose="020B0604020202020204" pitchFamily="34" charset="0"/>
              <a:buNone/>
            </a:pPr>
            <a:r>
              <a:rPr lang="fr-FR" dirty="0"/>
              <a:t>Introduction </a:t>
            </a:r>
            <a:r>
              <a:rPr lang="fr-FR" dirty="0" err="1"/>
              <a:t>deCuda</a:t>
            </a:r>
            <a:endParaRPr lang="fr-FR" dirty="0"/>
          </a:p>
          <a:p>
            <a:pPr marL="0" indent="0">
              <a:buFont typeface="Arial" panose="020B0604020202020204" pitchFamily="34" charset="0"/>
              <a:buNone/>
            </a:pPr>
            <a:r>
              <a:rPr lang="fr-FR" dirty="0"/>
              <a:t>Fondation pour les architectures suivantes – 2 </a:t>
            </a:r>
            <a:r>
              <a:rPr lang="fr-FR" dirty="0" err="1"/>
              <a:t>decennies</a:t>
            </a:r>
            <a:endParaRPr lang="fr-FR" dirty="0"/>
          </a:p>
          <a:p>
            <a:pPr marL="171450" indent="-171450">
              <a:buFont typeface="Arial" panose="020B0604020202020204" pitchFamily="34" charset="0"/>
              <a:buChar char="•"/>
            </a:pPr>
            <a:r>
              <a:rPr lang="fr-FR" dirty="0"/>
              <a:t>Kepler</a:t>
            </a:r>
          </a:p>
          <a:p>
            <a:pPr marL="0" indent="0">
              <a:buFont typeface="Arial" panose="020B0604020202020204" pitchFamily="34" charset="0"/>
              <a:buNone/>
            </a:pPr>
            <a:r>
              <a:rPr lang="fr-FR" dirty="0"/>
              <a:t>Plusieurs </a:t>
            </a:r>
            <a:r>
              <a:rPr lang="fr-FR" dirty="0" err="1"/>
              <a:t>core</a:t>
            </a:r>
            <a:r>
              <a:rPr lang="fr-FR" dirty="0"/>
              <a:t> pouvant lancer des kernels sur un même GPU de manière simultanée</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3</a:t>
            </a:r>
          </a:p>
          <a:p>
            <a:pPr marL="171450" indent="-171450">
              <a:buFont typeface="Arial" panose="020B0604020202020204" pitchFamily="34" charset="0"/>
              <a:buChar char="•"/>
            </a:pPr>
            <a:r>
              <a:rPr lang="fr-FR" dirty="0"/>
              <a:t>Pascal</a:t>
            </a:r>
          </a:p>
          <a:p>
            <a:pPr marL="0" indent="0">
              <a:buFont typeface="Arial" panose="020B0604020202020204" pitchFamily="34" charset="0"/>
              <a:buNone/>
            </a:pPr>
            <a:r>
              <a:rPr lang="fr-FR" dirty="0"/>
              <a:t>HBM2 </a:t>
            </a:r>
          </a:p>
          <a:p>
            <a:pPr marL="0" indent="0">
              <a:buFont typeface="Arial" panose="020B0604020202020204" pitchFamily="34" charset="0"/>
              <a:buNone/>
            </a:pPr>
            <a:r>
              <a:rPr lang="fr-FR" dirty="0" err="1"/>
              <a:t>NvLink</a:t>
            </a:r>
            <a:r>
              <a:rPr lang="fr-FR" dirty="0"/>
              <a:t> vs PCI (5x)</a:t>
            </a:r>
          </a:p>
          <a:p>
            <a:pPr marL="0" indent="0">
              <a:buFont typeface="Arial" panose="020B0604020202020204" pitchFamily="34" charset="0"/>
              <a:buNone/>
            </a:pPr>
            <a:r>
              <a:rPr lang="fr-FR" dirty="0" err="1"/>
              <a:t>Nvlink</a:t>
            </a:r>
            <a:r>
              <a:rPr lang="fr-FR" dirty="0"/>
              <a:t> (8 </a:t>
            </a:r>
            <a:r>
              <a:rPr lang="fr-FR" dirty="0" err="1"/>
              <a:t>GPUs</a:t>
            </a:r>
            <a:r>
              <a:rPr lang="fr-FR" dirty="0"/>
              <a:t>) vs PCI (4 </a:t>
            </a:r>
            <a:r>
              <a:rPr lang="fr-FR" dirty="0" err="1"/>
              <a:t>GPUs</a:t>
            </a:r>
            <a:r>
              <a:rPr lang="fr-FR" dirty="0"/>
              <a:t>)</a:t>
            </a:r>
          </a:p>
          <a:p>
            <a:pPr marL="0" indent="0">
              <a:buFont typeface="Arial" panose="020B0604020202020204" pitchFamily="34" charset="0"/>
              <a:buNone/>
            </a:pPr>
            <a:r>
              <a:rPr lang="fr-FR" dirty="0" err="1"/>
              <a:t>Nvlink</a:t>
            </a:r>
            <a:r>
              <a:rPr lang="fr-FR" dirty="0"/>
              <a:t> - IBM</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4</a:t>
            </a:r>
          </a:p>
          <a:p>
            <a:pPr marL="171450" indent="-171450">
              <a:buFont typeface="Arial" panose="020B0604020202020204" pitchFamily="34" charset="0"/>
              <a:buChar char="•"/>
            </a:pPr>
            <a:r>
              <a:rPr lang="fr-FR" dirty="0"/>
              <a:t>Volta / </a:t>
            </a:r>
            <a:r>
              <a:rPr lang="fr-FR" dirty="0" err="1"/>
              <a:t>Turning</a:t>
            </a:r>
            <a:endParaRPr lang="fr-FR" dirty="0"/>
          </a:p>
          <a:p>
            <a:pPr marL="0" indent="0">
              <a:buFont typeface="Arial" panose="020B0604020202020204" pitchFamily="34" charset="0"/>
              <a:buNone/>
            </a:pPr>
            <a:r>
              <a:rPr lang="fr-FR" dirty="0" err="1"/>
              <a:t>Tensor</a:t>
            </a:r>
            <a:r>
              <a:rPr lang="fr-FR" dirty="0"/>
              <a:t> </a:t>
            </a:r>
            <a:r>
              <a:rPr lang="fr-FR" dirty="0" err="1"/>
              <a:t>cores</a:t>
            </a:r>
            <a:endParaRPr lang="fr-FR" dirty="0"/>
          </a:p>
          <a:p>
            <a:pPr marL="0" indent="0">
              <a:buFont typeface="Arial" panose="020B0604020202020204" pitchFamily="34" charset="0"/>
              <a:buNone/>
            </a:pPr>
            <a:r>
              <a:rPr lang="fr-FR" dirty="0"/>
              <a:t>64 </a:t>
            </a:r>
            <a:r>
              <a:rPr lang="fr-FR" dirty="0" err="1"/>
              <a:t>GEMMs</a:t>
            </a:r>
            <a:r>
              <a:rPr lang="fr-FR" dirty="0"/>
              <a:t> on 4x4 per </a:t>
            </a:r>
            <a:r>
              <a:rPr lang="fr-FR" dirty="0" err="1"/>
              <a:t>clock</a:t>
            </a:r>
            <a:r>
              <a:rPr lang="fr-FR" dirty="0"/>
              <a:t> cycle – FP16 value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5 </a:t>
            </a:r>
          </a:p>
          <a:p>
            <a:pPr algn="l"/>
            <a:r>
              <a:rPr lang="fr-FR" sz="1200" dirty="0"/>
              <a:t>Chaque génération de GPU possède des variantes</a:t>
            </a:r>
          </a:p>
          <a:p>
            <a:pPr marL="571500" indent="-571500" algn="l">
              <a:buFont typeface="Arial" panose="020B0604020202020204" pitchFamily="34" charset="0"/>
              <a:buChar char="•"/>
            </a:pPr>
            <a:r>
              <a:rPr lang="fr-FR" sz="1200" dirty="0"/>
              <a:t>Fermi : GF100, GF104, GF106, GF108</a:t>
            </a:r>
          </a:p>
          <a:p>
            <a:pPr marL="571500" indent="-571500" algn="l">
              <a:buFont typeface="Arial" panose="020B0604020202020204" pitchFamily="34" charset="0"/>
              <a:buChar char="•"/>
            </a:pPr>
            <a:r>
              <a:rPr lang="fr-FR" sz="1200" dirty="0"/>
              <a:t>Kepler : GK104, GK110</a:t>
            </a:r>
          </a:p>
          <a:p>
            <a:pPr marL="571500" indent="-571500" algn="l">
              <a:buFont typeface="Arial" panose="020B0604020202020204" pitchFamily="34" charset="0"/>
              <a:buChar char="•"/>
            </a:pPr>
            <a:r>
              <a:rPr lang="fr-FR" sz="1200" dirty="0"/>
              <a:t>Maxwell : GM104</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6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 Liste de ces </a:t>
            </a:r>
            <a:r>
              <a:rPr lang="fr-FR" sz="1200" b="1" dirty="0" err="1"/>
              <a:t>compute</a:t>
            </a:r>
            <a:r>
              <a:rPr lang="fr-FR" sz="1200" b="1" dirty="0"/>
              <a:t> </a:t>
            </a:r>
            <a:r>
              <a:rPr lang="fr-FR" sz="1200" b="1" dirty="0" err="1"/>
              <a:t>capabilities</a:t>
            </a:r>
            <a:r>
              <a:rPr lang="fr-FR" sz="1200" b="1" dirty="0"/>
              <a:t> </a:t>
            </a:r>
            <a:r>
              <a:rPr lang="fr-FR" sz="1200" dirty="0"/>
              <a:t>est disponible dans le </a:t>
            </a:r>
            <a:r>
              <a:rPr lang="fr-FR" sz="1200" i="1" dirty="0" err="1"/>
              <a:t>Nvidia</a:t>
            </a:r>
            <a:r>
              <a:rPr lang="fr-FR" sz="1200" i="1" dirty="0"/>
              <a:t> CUDA C </a:t>
            </a:r>
            <a:r>
              <a:rPr lang="fr-FR" sz="1200" i="1" dirty="0" err="1"/>
              <a:t>Programming</a:t>
            </a:r>
            <a:r>
              <a:rPr lang="fr-FR" sz="1200" i="1" dirty="0"/>
              <a:t> Guide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t>https://docs.nvidia.com/cuda/pdf/CUDA_C_Programming_Guide.pdf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t>C’est une manière de pouvoir évaluer certaines </a:t>
            </a:r>
            <a:r>
              <a:rPr lang="fr-FR" sz="1200" i="1" dirty="0" err="1"/>
              <a:t>features</a:t>
            </a:r>
            <a:r>
              <a:rPr lang="fr-FR" sz="1200" i="1" dirty="0"/>
              <a:t> (disponibilité, taille …)  par rapport aux différentes générations de Cartes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t>Outil intégré au CUDA toolkit pour retrouver l’</a:t>
            </a:r>
            <a:r>
              <a:rPr lang="fr-FR" sz="1200" i="1" dirty="0" err="1"/>
              <a:t>informaiton</a:t>
            </a:r>
            <a:r>
              <a:rPr lang="fr-FR" sz="1200" i="1" dirty="0"/>
              <a:t> – </a:t>
            </a:r>
            <a:r>
              <a:rPr lang="fr-FR" sz="1200" i="1" dirty="0" err="1"/>
              <a:t>demo</a:t>
            </a:r>
            <a:r>
              <a:rPr lang="fr-FR" sz="1200" i="1" dirty="0"/>
              <a:t> a venir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i="1"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23</a:t>
            </a:fld>
            <a:endParaRPr lang="en-GB"/>
          </a:p>
        </p:txBody>
      </p:sp>
    </p:spTree>
    <p:extLst>
      <p:ext uri="{BB962C8B-B14F-4D97-AF65-F5344CB8AC3E}">
        <p14:creationId xmlns:p14="http://schemas.microsoft.com/office/powerpoint/2010/main" val="3338435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Reviw1 : replacement CUDA</a:t>
            </a:r>
          </a:p>
          <a:p>
            <a:endParaRPr lang="fr-FR" dirty="0"/>
          </a:p>
          <a:p>
            <a:endParaRPr lang="fr-FR" dirty="0"/>
          </a:p>
          <a:p>
            <a:r>
              <a:rPr lang="fr-FR" dirty="0"/>
              <a:t>Un autre point crucial est le modèle mémoire.</a:t>
            </a:r>
          </a:p>
          <a:p>
            <a:endParaRPr lang="fr-FR" dirty="0"/>
          </a:p>
          <a:p>
            <a:r>
              <a:rPr lang="fr-FR" dirty="0"/>
              <a:t>Point 1</a:t>
            </a:r>
          </a:p>
          <a:p>
            <a:endParaRPr lang="fr-FR" dirty="0"/>
          </a:p>
          <a:p>
            <a:r>
              <a:rPr lang="fr-FR" dirty="0"/>
              <a:t>CUDA définit la manière dont le programme va pouvoir exploiter cette organisation de la mémoire</a:t>
            </a:r>
          </a:p>
          <a:p>
            <a:r>
              <a:rPr lang="fr-FR" dirty="0"/>
              <a:t>Il y a plusieurs approches pour classifier ces différents niveaux de mémoire.</a:t>
            </a:r>
          </a:p>
          <a:p>
            <a:r>
              <a:rPr lang="fr-FR" dirty="0"/>
              <a:t>La mémoire / les mémoires sur un GPU sont </a:t>
            </a:r>
            <a:r>
              <a:rPr lang="fr-FR" dirty="0" err="1"/>
              <a:t>tres</a:t>
            </a:r>
            <a:r>
              <a:rPr lang="fr-FR" dirty="0"/>
              <a:t> hiérarchiques avec des caractéristiques différentes </a:t>
            </a:r>
            <a:r>
              <a:rPr lang="fr-FR" dirty="0" err="1"/>
              <a:t>qu</a:t>
            </a:r>
            <a:r>
              <a:rPr lang="fr-FR" dirty="0"/>
              <a:t> vont significativement influencer l’</a:t>
            </a:r>
            <a:r>
              <a:rPr lang="fr-FR" dirty="0" err="1"/>
              <a:t>implementation</a:t>
            </a:r>
            <a:r>
              <a:rPr lang="fr-FR" dirty="0"/>
              <a:t> et/ou les performances d’un algorithme.</a:t>
            </a:r>
          </a:p>
          <a:p>
            <a:endParaRPr lang="fr-FR" dirty="0"/>
          </a:p>
          <a:p>
            <a:r>
              <a:rPr lang="fr-FR" dirty="0"/>
              <a:t>Point 2</a:t>
            </a:r>
          </a:p>
          <a:p>
            <a:r>
              <a:rPr lang="fr-FR" dirty="0"/>
              <a:t>Au niveau du GPU </a:t>
            </a:r>
          </a:p>
          <a:p>
            <a:pPr marL="171450" indent="-171450">
              <a:buFontTx/>
              <a:buChar char="-"/>
            </a:pPr>
            <a:r>
              <a:rPr lang="fr-FR" dirty="0"/>
              <a:t>Des mémoires rapides</a:t>
            </a:r>
          </a:p>
          <a:p>
            <a:pPr marL="171450" indent="-171450">
              <a:buFontTx/>
              <a:buChar char="-"/>
            </a:pPr>
            <a:r>
              <a:rPr lang="fr-FR" dirty="0"/>
              <a:t>Les données qui s’y trouvent sont généralement associés à des threads ou des groupes de threads </a:t>
            </a:r>
          </a:p>
          <a:p>
            <a:pPr marL="171450" indent="-171450">
              <a:buFontTx/>
              <a:buChar char="-"/>
            </a:pPr>
            <a:r>
              <a:rPr lang="fr-FR" dirty="0"/>
              <a:t>Ces mémoire peuvent-être privés (registres) ou partagés (</a:t>
            </a:r>
            <a:r>
              <a:rPr lang="fr-FR" dirty="0" err="1"/>
              <a:t>shared</a:t>
            </a:r>
            <a:r>
              <a:rPr lang="fr-FR" dirty="0"/>
              <a:t>)</a:t>
            </a:r>
          </a:p>
          <a:p>
            <a:pPr marL="171450" indent="-171450">
              <a:buFontTx/>
              <a:buChar char="-"/>
            </a:pPr>
            <a:r>
              <a:rPr lang="fr-FR" dirty="0"/>
              <a:t>On retrouve également des mémoires assez spécifiques comme les caches de type texture et constante</a:t>
            </a:r>
          </a:p>
          <a:p>
            <a:pPr marL="171450" indent="-171450">
              <a:buFontTx/>
              <a:buChar char="-"/>
            </a:pPr>
            <a:endParaRPr lang="fr-FR" dirty="0"/>
          </a:p>
          <a:p>
            <a:pPr marL="0" indent="0">
              <a:buFontTx/>
              <a:buNone/>
            </a:pPr>
            <a:endParaRPr lang="fr-FR" dirty="0"/>
          </a:p>
          <a:p>
            <a:pPr marL="0" indent="0">
              <a:buFontTx/>
              <a:buNone/>
            </a:pPr>
            <a:r>
              <a:rPr lang="fr-FR" dirty="0"/>
              <a:t>Point 3</a:t>
            </a:r>
          </a:p>
          <a:p>
            <a:pPr marL="0" indent="0">
              <a:buFontTx/>
              <a:buNone/>
            </a:pPr>
            <a:r>
              <a:rPr lang="fr-FR" dirty="0"/>
              <a:t>Au niveau de la DRAM</a:t>
            </a:r>
          </a:p>
          <a:p>
            <a:pPr marL="171450" indent="-171450">
              <a:buFontTx/>
              <a:buChar char="-"/>
            </a:pPr>
            <a:r>
              <a:rPr lang="fr-FR" dirty="0"/>
              <a:t>Les mémoire sont  moins rapides.</a:t>
            </a:r>
          </a:p>
          <a:p>
            <a:pPr marL="171450" indent="-171450">
              <a:buFontTx/>
              <a:buChar char="-"/>
            </a:pPr>
            <a:r>
              <a:rPr lang="fr-FR" dirty="0"/>
              <a:t>On retrouve également des mémoire locale  ou globale en termes de visibilités par thread.</a:t>
            </a:r>
          </a:p>
          <a:p>
            <a:pPr marL="171450" indent="-171450">
              <a:buFontTx/>
              <a:buChar char="-"/>
            </a:pPr>
            <a:r>
              <a:rPr lang="fr-FR" dirty="0"/>
              <a:t>La mémoire Globale est également visible par le host et les données qui y sont localisées correspondent aux </a:t>
            </a:r>
            <a:r>
              <a:rPr lang="fr-FR" dirty="0" err="1"/>
              <a:t>operation</a:t>
            </a:r>
            <a:r>
              <a:rPr lang="fr-FR" dirty="0"/>
              <a:t> explicites d’allocation ou de désallocation ( Durée de l’application )</a:t>
            </a:r>
          </a:p>
          <a:p>
            <a:pPr marL="171450" indent="-171450">
              <a:buFontTx/>
              <a:buChar char="-"/>
            </a:pPr>
            <a:endParaRPr lang="fr-FR" dirty="0"/>
          </a:p>
          <a:p>
            <a:pPr marL="0" indent="0">
              <a:buFontTx/>
              <a:buNone/>
            </a:pPr>
            <a:r>
              <a:rPr lang="fr-FR" dirty="0"/>
              <a:t>Point 4</a:t>
            </a:r>
          </a:p>
          <a:p>
            <a:pPr marL="0" indent="0">
              <a:buFontTx/>
              <a:buNone/>
            </a:pPr>
            <a:r>
              <a:rPr lang="fr-FR" dirty="0"/>
              <a:t>Mémoire Host accessible depuis le CPU</a:t>
            </a:r>
          </a:p>
          <a:p>
            <a:pPr marL="0" indent="0">
              <a:buFontTx/>
              <a:buNone/>
            </a:pPr>
            <a:endParaRPr lang="fr-FR" dirty="0"/>
          </a:p>
          <a:p>
            <a:pPr marL="0" indent="0">
              <a:buFontTx/>
              <a:buNone/>
            </a:pPr>
            <a:endParaRPr lang="fr-FR" dirty="0"/>
          </a:p>
          <a:p>
            <a:pPr marL="0" indent="0">
              <a:buFontTx/>
              <a:buNone/>
            </a:pPr>
            <a:endParaRPr lang="fr-FR" dirty="0"/>
          </a:p>
          <a:p>
            <a:pPr marL="171450" indent="-171450">
              <a:buFontTx/>
              <a:buChar char="-"/>
            </a:pPr>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24</a:t>
            </a:fld>
            <a:endParaRPr lang="en-GB"/>
          </a:p>
        </p:txBody>
      </p:sp>
    </p:spTree>
    <p:extLst>
      <p:ext uri="{BB962C8B-B14F-4D97-AF65-F5344CB8AC3E}">
        <p14:creationId xmlns:p14="http://schemas.microsoft.com/office/powerpoint/2010/main" val="189054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Review1 : Taille des mémoire</a:t>
            </a:r>
          </a:p>
          <a:p>
            <a:endParaRPr lang="fr-FR" dirty="0"/>
          </a:p>
          <a:p>
            <a:r>
              <a:rPr lang="fr-FR" dirty="0"/>
              <a:t>Point 1</a:t>
            </a:r>
          </a:p>
          <a:p>
            <a:r>
              <a:rPr lang="fr-FR" dirty="0"/>
              <a:t>Dans le GPU </a:t>
            </a:r>
            <a:r>
              <a:rPr lang="fr-FR" dirty="0">
                <a:sym typeface="Wingdings" panose="05000000000000000000" pitchFamily="2" charset="2"/>
              </a:rPr>
              <a:t> </a:t>
            </a:r>
            <a:r>
              <a:rPr lang="fr-FR" dirty="0" err="1">
                <a:sym typeface="Wingdings" panose="05000000000000000000" pitchFamily="2" charset="2"/>
              </a:rPr>
              <a:t>qques</a:t>
            </a:r>
            <a:r>
              <a:rPr lang="fr-FR" dirty="0">
                <a:sym typeface="Wingdings" panose="05000000000000000000" pitchFamily="2" charset="2"/>
              </a:rPr>
              <a:t> dizaines de KB</a:t>
            </a:r>
            <a:endParaRPr lang="fr-FR" dirty="0"/>
          </a:p>
          <a:p>
            <a:r>
              <a:rPr lang="fr-FR" dirty="0"/>
              <a:t> les registres constituent une ressource limité – privées liés à un thread</a:t>
            </a:r>
          </a:p>
          <a:p>
            <a:r>
              <a:rPr lang="fr-FR" dirty="0"/>
              <a:t>mémoire </a:t>
            </a:r>
            <a:r>
              <a:rPr lang="fr-FR" dirty="0" err="1"/>
              <a:t>shared</a:t>
            </a:r>
            <a:r>
              <a:rPr lang="fr-FR" dirty="0"/>
              <a:t>  - mémoire partagée  par un groupe de threads</a:t>
            </a:r>
          </a:p>
          <a:p>
            <a:r>
              <a:rPr lang="fr-FR" dirty="0"/>
              <a:t>Deux niveaux d e mémoire les plus rapides – on-chip</a:t>
            </a:r>
          </a:p>
          <a:p>
            <a:r>
              <a:rPr lang="fr-FR" dirty="0"/>
              <a:t>Une optimisation importante est de maximiser les accès via ces niveaux de mémoire.</a:t>
            </a:r>
          </a:p>
          <a:p>
            <a:endParaRPr lang="fr-FR" dirty="0"/>
          </a:p>
          <a:p>
            <a:r>
              <a:rPr lang="fr-FR" dirty="0"/>
              <a:t>Point 2</a:t>
            </a:r>
          </a:p>
          <a:p>
            <a:r>
              <a:rPr lang="fr-FR" dirty="0"/>
              <a:t>Off-chip = </a:t>
            </a:r>
            <a:r>
              <a:rPr lang="fr-FR" dirty="0" err="1"/>
              <a:t>qque</a:t>
            </a:r>
            <a:r>
              <a:rPr lang="fr-FR" dirty="0"/>
              <a:t> GB</a:t>
            </a:r>
          </a:p>
          <a:p>
            <a:r>
              <a:rPr lang="fr-FR" dirty="0"/>
              <a:t>Autour de 100 cycles d’horloge</a:t>
            </a:r>
          </a:p>
          <a:p>
            <a:r>
              <a:rPr lang="fr-FR" dirty="0"/>
              <a:t>Global ou Local – accessible par un thread ou l’ensemble des threads.</a:t>
            </a:r>
          </a:p>
          <a:p>
            <a:endParaRPr lang="en-GB" dirty="0"/>
          </a:p>
          <a:p>
            <a:r>
              <a:rPr lang="en-GB" dirty="0"/>
              <a:t>Point 3</a:t>
            </a:r>
          </a:p>
          <a:p>
            <a:r>
              <a:rPr lang="en-GB" dirty="0"/>
              <a:t>Les textures constituent </a:t>
            </a:r>
            <a:r>
              <a:rPr lang="en-GB" dirty="0" err="1"/>
              <a:t>une</a:t>
            </a:r>
            <a:r>
              <a:rPr lang="en-GB" dirty="0"/>
              <a:t> </a:t>
            </a:r>
            <a:r>
              <a:rPr lang="en-GB" dirty="0" err="1"/>
              <a:t>mémoire</a:t>
            </a:r>
            <a:r>
              <a:rPr lang="en-GB" dirty="0"/>
              <a:t> </a:t>
            </a:r>
            <a:r>
              <a:rPr lang="en-GB" dirty="0" err="1"/>
              <a:t>globale</a:t>
            </a:r>
            <a:r>
              <a:rPr lang="en-GB" dirty="0"/>
              <a:t> </a:t>
            </a:r>
            <a:r>
              <a:rPr lang="en-GB" dirty="0" err="1"/>
              <a:t>optimisé</a:t>
            </a:r>
            <a:r>
              <a:rPr lang="en-GB" dirty="0"/>
              <a:t> pour </a:t>
            </a:r>
            <a:r>
              <a:rPr lang="en-GB" dirty="0" err="1"/>
              <a:t>certains</a:t>
            </a:r>
            <a:r>
              <a:rPr lang="en-GB" dirty="0"/>
              <a:t> type </a:t>
            </a:r>
            <a:r>
              <a:rPr lang="en-GB" dirty="0" err="1"/>
              <a:t>d’accès</a:t>
            </a:r>
            <a:r>
              <a:rPr lang="en-GB" dirty="0"/>
              <a:t> (</a:t>
            </a:r>
            <a:r>
              <a:rPr lang="en-GB" dirty="0" err="1"/>
              <a:t>localités</a:t>
            </a:r>
            <a:r>
              <a:rPr lang="en-GB" dirty="0"/>
              <a:t> </a:t>
            </a:r>
            <a:r>
              <a:rPr lang="en-GB" dirty="0" err="1"/>
              <a:t>spatiale</a:t>
            </a:r>
            <a:r>
              <a:rPr lang="en-GB" dirty="0"/>
              <a:t>)</a:t>
            </a:r>
          </a:p>
          <a:p>
            <a:pPr marL="0" indent="0">
              <a:buFontTx/>
              <a:buNone/>
            </a:pPr>
            <a:r>
              <a:rPr lang="en-GB" dirty="0" err="1"/>
              <a:t>Initialement</a:t>
            </a:r>
            <a:r>
              <a:rPr lang="en-GB" dirty="0"/>
              <a:t> designer pour les pipelines OpenGL</a:t>
            </a:r>
          </a:p>
          <a:p>
            <a:pPr marL="0" indent="0">
              <a:buFontTx/>
              <a:buNone/>
            </a:pPr>
            <a:r>
              <a:rPr lang="en-GB" dirty="0"/>
              <a:t>Il </a:t>
            </a:r>
            <a:r>
              <a:rPr lang="en-GB" dirty="0" err="1"/>
              <a:t>existe</a:t>
            </a:r>
            <a:r>
              <a:rPr lang="en-GB" dirty="0"/>
              <a:t> un </a:t>
            </a:r>
            <a:r>
              <a:rPr lang="en-GB" dirty="0" err="1"/>
              <a:t>mecanisme</a:t>
            </a:r>
            <a:r>
              <a:rPr lang="en-GB" dirty="0"/>
              <a:t> de cache </a:t>
            </a:r>
            <a:r>
              <a:rPr lang="en-GB" dirty="0" err="1"/>
              <a:t>permettant</a:t>
            </a:r>
            <a:r>
              <a:rPr lang="en-GB" dirty="0"/>
              <a:t>, dans </a:t>
            </a:r>
            <a:r>
              <a:rPr lang="en-GB" dirty="0" err="1"/>
              <a:t>certaines</a:t>
            </a:r>
            <a:r>
              <a:rPr lang="en-GB" dirty="0"/>
              <a:t> situations, de </a:t>
            </a:r>
            <a:r>
              <a:rPr lang="en-GB" dirty="0" err="1"/>
              <a:t>réduire</a:t>
            </a:r>
            <a:r>
              <a:rPr lang="en-GB" dirty="0"/>
              <a:t> les </a:t>
            </a:r>
            <a:r>
              <a:rPr lang="en-GB" dirty="0" err="1"/>
              <a:t>requetes</a:t>
            </a:r>
            <a:r>
              <a:rPr lang="en-GB" dirty="0"/>
              <a:t>  à la </a:t>
            </a:r>
            <a:r>
              <a:rPr lang="en-GB" dirty="0" err="1"/>
              <a:t>mémoire</a:t>
            </a:r>
            <a:r>
              <a:rPr lang="en-GB" dirty="0"/>
              <a:t>  DRAM</a:t>
            </a:r>
          </a:p>
          <a:p>
            <a:pPr marL="0" indent="0">
              <a:buFontTx/>
              <a:buNone/>
            </a:pPr>
            <a:r>
              <a:rPr lang="en-GB" dirty="0"/>
              <a:t>Il </a:t>
            </a:r>
            <a:r>
              <a:rPr lang="en-GB" dirty="0" err="1"/>
              <a:t>s’agit</a:t>
            </a:r>
            <a:r>
              <a:rPr lang="en-GB" dirty="0"/>
              <a:t> </a:t>
            </a:r>
            <a:r>
              <a:rPr lang="en-GB" dirty="0" err="1"/>
              <a:t>esentiellement</a:t>
            </a:r>
            <a:r>
              <a:rPr lang="en-GB" dirty="0"/>
              <a:t> </a:t>
            </a:r>
            <a:r>
              <a:rPr lang="en-GB" dirty="0" err="1"/>
              <a:t>d’potimiser</a:t>
            </a:r>
            <a:r>
              <a:rPr lang="en-GB" dirty="0"/>
              <a:t> les access </a:t>
            </a:r>
            <a:r>
              <a:rPr lang="en-GB" dirty="0" err="1"/>
              <a:t>autour</a:t>
            </a:r>
            <a:r>
              <a:rPr lang="en-GB" dirty="0"/>
              <a:t> du </a:t>
            </a:r>
            <a:r>
              <a:rPr lang="en-GB" dirty="0" err="1"/>
              <a:t>voisinage</a:t>
            </a:r>
            <a:r>
              <a:rPr lang="en-GB" dirty="0"/>
              <a:t> </a:t>
            </a:r>
            <a:r>
              <a:rPr lang="en-GB" dirty="0" err="1"/>
              <a:t>d’une</a:t>
            </a:r>
            <a:r>
              <a:rPr lang="en-GB" dirty="0"/>
              <a:t> </a:t>
            </a:r>
            <a:r>
              <a:rPr lang="en-GB" dirty="0" err="1"/>
              <a:t>données</a:t>
            </a:r>
            <a:r>
              <a:rPr lang="en-GB" dirty="0"/>
              <a:t>, et non </a:t>
            </a:r>
            <a:r>
              <a:rPr lang="en-GB" dirty="0" err="1"/>
              <a:t>forcément</a:t>
            </a:r>
            <a:r>
              <a:rPr lang="en-GB" dirty="0"/>
              <a:t> de </a:t>
            </a:r>
            <a:r>
              <a:rPr lang="en-GB" dirty="0" err="1"/>
              <a:t>privilégier</a:t>
            </a:r>
            <a:r>
              <a:rPr lang="en-GB" dirty="0"/>
              <a:t> les </a:t>
            </a:r>
            <a:r>
              <a:rPr lang="en-GB" dirty="0" err="1"/>
              <a:t>accès</a:t>
            </a:r>
            <a:r>
              <a:rPr lang="en-GB" dirty="0"/>
              <a:t> </a:t>
            </a:r>
            <a:r>
              <a:rPr lang="en-GB" dirty="0" err="1"/>
              <a:t>contigues</a:t>
            </a:r>
            <a:r>
              <a:rPr lang="en-GB" dirty="0"/>
              <a:t>. </a:t>
            </a:r>
          </a:p>
          <a:p>
            <a:pPr marL="171450" indent="-171450">
              <a:buFontTx/>
              <a:buChar char="-"/>
            </a:pPr>
            <a:endParaRPr lang="en-GB" dirty="0"/>
          </a:p>
          <a:p>
            <a:pPr marL="171450" indent="-171450">
              <a:buFontTx/>
              <a:buChar char="-"/>
            </a:pPr>
            <a:endParaRPr lang="en-GB" dirty="0"/>
          </a:p>
          <a:p>
            <a:pPr marL="0" indent="0">
              <a:buFontTx/>
              <a:buNone/>
            </a:pPr>
            <a:r>
              <a:rPr lang="en-GB" dirty="0"/>
              <a:t>Point 4</a:t>
            </a:r>
          </a:p>
          <a:p>
            <a:r>
              <a:rPr lang="en-GB" dirty="0"/>
              <a:t>Les </a:t>
            </a:r>
            <a:r>
              <a:rPr lang="en-GB" dirty="0" err="1"/>
              <a:t>mémoires</a:t>
            </a:r>
            <a:r>
              <a:rPr lang="en-GB" dirty="0"/>
              <a:t> </a:t>
            </a:r>
            <a:r>
              <a:rPr lang="en-GB" dirty="0" err="1"/>
              <a:t>constantes</a:t>
            </a:r>
            <a:endParaRPr lang="en-GB" dirty="0"/>
          </a:p>
          <a:p>
            <a:pPr marL="0" indent="0">
              <a:buFontTx/>
              <a:buNone/>
            </a:pPr>
            <a:r>
              <a:rPr lang="en-GB" dirty="0" err="1"/>
              <a:t>Données</a:t>
            </a:r>
            <a:r>
              <a:rPr lang="en-GB" dirty="0"/>
              <a:t> qui ne </a:t>
            </a:r>
            <a:r>
              <a:rPr lang="en-GB" dirty="0" err="1"/>
              <a:t>changent</a:t>
            </a:r>
            <a:r>
              <a:rPr lang="en-GB" dirty="0"/>
              <a:t> pas au </a:t>
            </a:r>
            <a:r>
              <a:rPr lang="en-GB" dirty="0" err="1"/>
              <a:t>cours</a:t>
            </a:r>
            <a:r>
              <a:rPr lang="en-GB" dirty="0"/>
              <a:t> de </a:t>
            </a:r>
            <a:r>
              <a:rPr lang="en-GB" dirty="0" err="1"/>
              <a:t>l’execution</a:t>
            </a:r>
            <a:r>
              <a:rPr lang="en-GB" dirty="0"/>
              <a:t> d’un kernel</a:t>
            </a:r>
          </a:p>
          <a:p>
            <a:pPr marL="0" indent="0">
              <a:buFontTx/>
              <a:buNone/>
            </a:pPr>
            <a:r>
              <a:rPr lang="en-GB" dirty="0"/>
              <a:t>Constant </a:t>
            </a:r>
            <a:r>
              <a:rPr lang="en-GB" dirty="0" err="1"/>
              <a:t>en</a:t>
            </a:r>
            <a:r>
              <a:rPr lang="en-GB" dirty="0"/>
              <a:t> lieu et place de la global memory pour </a:t>
            </a:r>
            <a:r>
              <a:rPr lang="en-GB" dirty="0" err="1"/>
              <a:t>réduire</a:t>
            </a:r>
            <a:r>
              <a:rPr lang="en-GB" dirty="0"/>
              <a:t> le </a:t>
            </a:r>
            <a:r>
              <a:rPr lang="en-GB" dirty="0" err="1"/>
              <a:t>demande</a:t>
            </a:r>
            <a:r>
              <a:rPr lang="en-GB" dirty="0"/>
              <a:t> de memory BW</a:t>
            </a:r>
          </a:p>
          <a:p>
            <a:pPr marL="0" indent="0">
              <a:buFontTx/>
              <a:buNone/>
            </a:pPr>
            <a:endParaRPr lang="en-GB" dirty="0"/>
          </a:p>
          <a:p>
            <a:pPr marL="0" indent="0">
              <a:buFontTx/>
              <a:buNone/>
            </a:pPr>
            <a:r>
              <a:rPr lang="en-GB" dirty="0"/>
              <a:t>Les deux </a:t>
            </a:r>
            <a:r>
              <a:rPr lang="en-GB" dirty="0" err="1"/>
              <a:t>mémoire</a:t>
            </a:r>
            <a:r>
              <a:rPr lang="en-GB" dirty="0"/>
              <a:t> </a:t>
            </a:r>
            <a:r>
              <a:rPr lang="en-GB" dirty="0" err="1"/>
              <a:t>précédentes</a:t>
            </a:r>
            <a:r>
              <a:rPr lang="en-GB" dirty="0"/>
              <a:t> ben efficient d’un </a:t>
            </a:r>
            <a:r>
              <a:rPr lang="en-GB" dirty="0" err="1"/>
              <a:t>mécanisme</a:t>
            </a:r>
            <a:r>
              <a:rPr lang="en-GB" dirty="0"/>
              <a:t> de cache</a:t>
            </a:r>
          </a:p>
          <a:p>
            <a:pPr marL="0" indent="0">
              <a:buFontTx/>
              <a:buNone/>
            </a:pPr>
            <a:r>
              <a:rPr lang="en-GB" dirty="0" err="1"/>
              <a:t>Elles</a:t>
            </a:r>
            <a:r>
              <a:rPr lang="en-GB" dirty="0"/>
              <a:t> </a:t>
            </a:r>
            <a:r>
              <a:rPr lang="en-GB" dirty="0" err="1"/>
              <a:t>sont</a:t>
            </a:r>
            <a:r>
              <a:rPr lang="en-GB" dirty="0"/>
              <a:t> </a:t>
            </a:r>
            <a:r>
              <a:rPr lang="en-GB" dirty="0" err="1"/>
              <a:t>uniquement</a:t>
            </a:r>
            <a:r>
              <a:rPr lang="en-GB" dirty="0"/>
              <a:t> accessible </a:t>
            </a:r>
            <a:r>
              <a:rPr lang="en-GB" dirty="0" err="1"/>
              <a:t>en</a:t>
            </a:r>
            <a:r>
              <a:rPr lang="en-GB" dirty="0"/>
              <a:t> lecture.</a:t>
            </a:r>
          </a:p>
          <a:p>
            <a:pPr marL="0" indent="0">
              <a:buFontTx/>
              <a:buNone/>
            </a:pPr>
            <a:endParaRPr lang="en-GB"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25</a:t>
            </a:fld>
            <a:endParaRPr lang="en-GB"/>
          </a:p>
        </p:txBody>
      </p:sp>
    </p:spTree>
    <p:extLst>
      <p:ext uri="{BB962C8B-B14F-4D97-AF65-F5344CB8AC3E}">
        <p14:creationId xmlns:p14="http://schemas.microsoft.com/office/powerpoint/2010/main" val="240722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Review1 : Ok, </a:t>
            </a:r>
            <a:r>
              <a:rPr lang="fr-FR" dirty="0" err="1"/>
              <a:t>matiere</a:t>
            </a:r>
            <a:r>
              <a:rPr lang="fr-FR" dirty="0"/>
              <a: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1</a:t>
            </a:r>
          </a:p>
          <a:p>
            <a:pPr marL="0" indent="0">
              <a:buFont typeface="Arial" panose="020B0604020202020204" pitchFamily="34" charset="0"/>
              <a:buNone/>
            </a:pPr>
            <a:r>
              <a:rPr lang="fr-FR" dirty="0" err="1"/>
              <a:t>Cuda</a:t>
            </a:r>
            <a:r>
              <a:rPr lang="fr-FR" dirty="0"/>
              <a:t> </a:t>
            </a:r>
            <a:r>
              <a:rPr lang="fr-FR" dirty="0" err="1"/>
              <a:t>core</a:t>
            </a:r>
            <a:r>
              <a:rPr lang="fr-FR" dirty="0"/>
              <a:t> est une unité arithmétique et logique en charge des </a:t>
            </a:r>
            <a:r>
              <a:rPr lang="fr-FR" dirty="0" err="1"/>
              <a:t>claucls</a:t>
            </a:r>
            <a:r>
              <a:rPr lang="fr-FR" dirty="0"/>
              <a:t> élémentaires (addition, soustraction, comparaison …) </a:t>
            </a:r>
          </a:p>
          <a:p>
            <a:pPr marL="0" indent="0">
              <a:buFont typeface="Arial" panose="020B0604020202020204" pitchFamily="34" charset="0"/>
              <a:buNone/>
            </a:pPr>
            <a:r>
              <a:rPr lang="fr-FR" dirty="0"/>
              <a:t>Les registres sont associés au </a:t>
            </a:r>
            <a:r>
              <a:rPr lang="fr-FR" dirty="0" err="1"/>
              <a:t>Cuda</a:t>
            </a:r>
            <a:r>
              <a:rPr lang="fr-FR" dirty="0"/>
              <a:t> </a:t>
            </a:r>
            <a:r>
              <a:rPr lang="fr-FR" dirty="0" err="1"/>
              <a:t>core</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2</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3</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4</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5</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26</a:t>
            </a:fld>
            <a:endParaRPr lang="en-GB"/>
          </a:p>
        </p:txBody>
      </p:sp>
    </p:spTree>
    <p:extLst>
      <p:ext uri="{BB962C8B-B14F-4D97-AF65-F5344CB8AC3E}">
        <p14:creationId xmlns:p14="http://schemas.microsoft.com/office/powerpoint/2010/main" val="869344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err="1"/>
              <a:t>Review</a:t>
            </a:r>
            <a:r>
              <a:rPr lang="fr-FR" dirty="0"/>
              <a:t> 1 : OK – GTC 200</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Block Diagram de la </a:t>
            </a:r>
            <a:r>
              <a:rPr lang="fr-FR" dirty="0" err="1"/>
              <a:t>generation</a:t>
            </a:r>
            <a:r>
              <a:rPr lang="fr-FR" dirty="0"/>
              <a:t> Tesla – variante G80</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1</a:t>
            </a:r>
          </a:p>
          <a:p>
            <a:pPr marL="0" indent="0">
              <a:buFont typeface="Arial" panose="020B0604020202020204" pitchFamily="34" charset="0"/>
              <a:buNone/>
            </a:pPr>
            <a:r>
              <a:rPr lang="fr-FR" dirty="0"/>
              <a:t>Organisation en SM – chacun des SM est composé de 8 </a:t>
            </a:r>
            <a:r>
              <a:rPr lang="fr-FR" dirty="0" err="1"/>
              <a:t>Cuda</a:t>
            </a:r>
            <a:r>
              <a:rPr lang="fr-FR" dirty="0"/>
              <a:t> </a:t>
            </a:r>
            <a:r>
              <a:rPr lang="fr-FR" dirty="0" err="1"/>
              <a:t>cores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2</a:t>
            </a:r>
          </a:p>
          <a:p>
            <a:pPr marL="0" indent="0">
              <a:buFont typeface="Arial" panose="020B0604020202020204" pitchFamily="34" charset="0"/>
              <a:buNone/>
            </a:pPr>
            <a:r>
              <a:rPr lang="fr-FR" dirty="0"/>
              <a:t>On remarque au niveau de ces SM, la présence de différents niveaux de mémoire locale</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3</a:t>
            </a:r>
          </a:p>
          <a:p>
            <a:pPr marL="0" indent="0">
              <a:buFont typeface="Arial" panose="020B0604020202020204" pitchFamily="34" charset="0"/>
              <a:buNone/>
            </a:pPr>
            <a:r>
              <a:rPr lang="fr-FR" dirty="0"/>
              <a:t>Dans ce cas, les </a:t>
            </a:r>
            <a:r>
              <a:rPr lang="fr-FR" dirty="0" err="1"/>
              <a:t>multip^rocesseurs</a:t>
            </a:r>
            <a:r>
              <a:rPr lang="fr-FR" dirty="0"/>
              <a:t> sont également regroupé par groupe 2 pour former de TPC (Texture </a:t>
            </a:r>
            <a:r>
              <a:rPr lang="fr-FR" dirty="0" err="1"/>
              <a:t>Processing</a:t>
            </a:r>
            <a:r>
              <a:rPr lang="fr-FR" dirty="0"/>
              <a:t> Clusters)</a:t>
            </a:r>
          </a:p>
          <a:p>
            <a:pPr marL="0" indent="0">
              <a:buFont typeface="Arial" panose="020B0604020202020204" pitchFamily="34" charset="0"/>
              <a:buNone/>
            </a:pPr>
            <a:r>
              <a:rPr lang="fr-FR" dirty="0"/>
              <a:t>Au total  16 </a:t>
            </a:r>
            <a:r>
              <a:rPr lang="fr-FR" dirty="0" err="1"/>
              <a:t>SMs</a:t>
            </a:r>
            <a:r>
              <a:rPr lang="fr-FR" dirty="0"/>
              <a:t> de chacun 8 threads</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27</a:t>
            </a:fld>
            <a:endParaRPr lang="en-GB"/>
          </a:p>
        </p:txBody>
      </p:sp>
    </p:spTree>
    <p:extLst>
      <p:ext uri="{BB962C8B-B14F-4D97-AF65-F5344CB8AC3E}">
        <p14:creationId xmlns:p14="http://schemas.microsoft.com/office/powerpoint/2010/main" val="1670470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Review1 – TPC encore présent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Block </a:t>
            </a:r>
            <a:r>
              <a:rPr lang="fr-FR" dirty="0" err="1"/>
              <a:t>diagram</a:t>
            </a:r>
            <a:r>
              <a:rPr lang="fr-FR" dirty="0"/>
              <a:t> architecture Volta – V100</a:t>
            </a:r>
          </a:p>
          <a:p>
            <a:pPr marL="0" indent="0">
              <a:buFont typeface="Arial" panose="020B0604020202020204" pitchFamily="34" charset="0"/>
              <a:buNone/>
            </a:pPr>
            <a:r>
              <a:rPr lang="fr-FR" dirty="0"/>
              <a:t>Point 1</a:t>
            </a:r>
          </a:p>
          <a:p>
            <a:pPr marL="171450" indent="-171450">
              <a:buFontTx/>
              <a:buChar char="-"/>
            </a:pPr>
            <a:r>
              <a:rPr lang="fr-FR" dirty="0"/>
              <a:t>Unité de calcul  spécifique pour le calcul entier, FP32, FP64</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2</a:t>
            </a:r>
          </a:p>
          <a:p>
            <a:pPr marL="171450" indent="-171450">
              <a:buFontTx/>
              <a:buChar char="-"/>
            </a:pPr>
            <a:r>
              <a:rPr lang="fr-FR" dirty="0"/>
              <a:t>Intégration des </a:t>
            </a:r>
            <a:r>
              <a:rPr lang="fr-FR" dirty="0" err="1"/>
              <a:t>tensor</a:t>
            </a:r>
            <a:r>
              <a:rPr lang="fr-FR" dirty="0"/>
              <a:t> </a:t>
            </a:r>
            <a:r>
              <a:rPr lang="fr-FR" dirty="0" err="1"/>
              <a:t>cores</a:t>
            </a:r>
            <a:endParaRPr lang="fr-FR" dirty="0"/>
          </a:p>
          <a:p>
            <a:pPr marL="171450" indent="-171450">
              <a:buFontTx/>
              <a:buChar char="-"/>
            </a:pPr>
            <a:r>
              <a:rPr lang="fr-FR" dirty="0"/>
              <a:t>http://www.metz.supelec.fr/metz/personnel/vialle/course/Mineure-HPC/notes-de-cours-specifiques/HPC-05a-GPU-CUDA-archi-bases-2spp.pdf</a:t>
            </a:r>
          </a:p>
          <a:p>
            <a:pPr marL="171450" indent="-171450">
              <a:buFontTx/>
              <a:buChar char="-"/>
            </a:pPr>
            <a:r>
              <a:rPr lang="fr-FR" dirty="0"/>
              <a:t>Place occupé sur le GPU par les différentes unités de calcul</a:t>
            </a:r>
          </a:p>
          <a:p>
            <a:pPr marL="171450" indent="-171450">
              <a:buFontTx/>
              <a:buChar char="-"/>
            </a:pPr>
            <a:r>
              <a:rPr lang="fr-FR" dirty="0"/>
              <a:t>Importance des applications qui correspondent à l’utilisation des ces unités (IA,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3</a:t>
            </a:r>
          </a:p>
          <a:p>
            <a:pPr marL="0" indent="0">
              <a:buFont typeface="Arial" panose="020B0604020202020204" pitchFamily="34" charset="0"/>
              <a:buNone/>
            </a:pPr>
            <a:r>
              <a:rPr lang="fr-FR" dirty="0" err="1"/>
              <a:t>Ecolution</a:t>
            </a:r>
            <a:r>
              <a:rPr lang="fr-FR" dirty="0"/>
              <a:t> majeur par rapport à la </a:t>
            </a:r>
            <a:r>
              <a:rPr lang="fr-FR" dirty="0" err="1"/>
              <a:t>generation</a:t>
            </a:r>
            <a:r>
              <a:rPr lang="fr-FR" dirty="0"/>
              <a:t> initiale Volta</a:t>
            </a:r>
          </a:p>
          <a:p>
            <a:pPr marL="0" indent="0">
              <a:buFont typeface="Arial" panose="020B0604020202020204" pitchFamily="34" charset="0"/>
              <a:buNone/>
            </a:pPr>
            <a:r>
              <a:rPr lang="fr-FR" dirty="0"/>
              <a:t>Complexité mémoire / ressources de calcul / etc… </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171450" indent="-171450">
              <a:buFont typeface="Arial" panose="020B0604020202020204" pitchFamily="34" charset="0"/>
              <a:buChar char="•"/>
            </a:pPr>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28</a:t>
            </a:fld>
            <a:endParaRPr lang="en-GB"/>
          </a:p>
        </p:txBody>
      </p:sp>
    </p:spTree>
    <p:extLst>
      <p:ext uri="{BB962C8B-B14F-4D97-AF65-F5344CB8AC3E}">
        <p14:creationId xmlns:p14="http://schemas.microsoft.com/office/powerpoint/2010/main" val="826908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err="1"/>
              <a:t>RevieW</a:t>
            </a:r>
            <a:r>
              <a:rPr lang="fr-FR" dirty="0"/>
              <a:t> 1 Ok avec aspect transfert </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On retrouve un diagramme plus globale associant la répartition de la hiérarchie mémoire et les ressources de calcul</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1</a:t>
            </a:r>
          </a:p>
          <a:p>
            <a:pPr marL="0" indent="0">
              <a:buFont typeface="Arial" panose="020B0604020202020204" pitchFamily="34" charset="0"/>
              <a:buNone/>
            </a:pPr>
            <a:r>
              <a:rPr lang="fr-FR" dirty="0"/>
              <a:t>On retrouve bien sur le GPU, au plus </a:t>
            </a:r>
            <a:r>
              <a:rPr lang="fr-FR" dirty="0" err="1"/>
              <a:t>pres</a:t>
            </a:r>
            <a:r>
              <a:rPr lang="fr-FR" dirty="0"/>
              <a:t> des ressources de calcul – les </a:t>
            </a:r>
            <a:r>
              <a:rPr lang="fr-FR" dirty="0" err="1"/>
              <a:t>SMs</a:t>
            </a:r>
            <a:r>
              <a:rPr lang="fr-FR" dirty="0"/>
              <a:t> – les registres et la </a:t>
            </a:r>
            <a:r>
              <a:rPr lang="fr-FR" dirty="0" err="1"/>
              <a:t>shared</a:t>
            </a:r>
            <a:r>
              <a:rPr lang="fr-FR" dirty="0"/>
              <a:t> memory</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2</a:t>
            </a:r>
          </a:p>
          <a:p>
            <a:pPr marL="0" indent="0">
              <a:buFont typeface="Arial" panose="020B0604020202020204" pitchFamily="34" charset="0"/>
              <a:buNone/>
            </a:pPr>
            <a:r>
              <a:rPr lang="fr-FR" dirty="0"/>
              <a:t>De manière transversale des niveaux de cache L1 ou L2 peuvent venir se rajouter, par exemple pour faciliter l’accès aux données localisées au niveau de la mémoire global dite off-chip</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3</a:t>
            </a:r>
          </a:p>
          <a:p>
            <a:pPr marL="0" indent="0">
              <a:buFont typeface="Arial" panose="020B0604020202020204" pitchFamily="34" charset="0"/>
              <a:buNone/>
            </a:pPr>
            <a:r>
              <a:rPr lang="fr-FR" dirty="0"/>
              <a:t>Les mémoires de type constante ou texture s’appuie également sur un mécanisme de cache</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4</a:t>
            </a:r>
          </a:p>
          <a:p>
            <a:pPr marL="0" indent="0">
              <a:buFont typeface="Arial" panose="020B0604020202020204" pitchFamily="34" charset="0"/>
              <a:buNone/>
            </a:pPr>
            <a:r>
              <a:rPr lang="fr-FR" dirty="0"/>
              <a:t>Enfin le CPU dispose également de sa mémoire globale mais devra copié les données dans la mémoire globale du GPU afin de permettre aux ressources de calcul de les exploiter.</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a:t>Point 5</a:t>
            </a:r>
          </a:p>
          <a:p>
            <a:pPr marL="0" indent="0">
              <a:buFont typeface="Arial" panose="020B0604020202020204" pitchFamily="34" charset="0"/>
              <a:buNone/>
            </a:pPr>
            <a:r>
              <a:rPr lang="fr-FR" dirty="0"/>
              <a:t>La clé pour l’optimisation est de minimiser / recouvrir les mouvement des données entre le GPU et le CPU</a:t>
            </a:r>
          </a:p>
          <a:p>
            <a:pPr marL="0" indent="0">
              <a:buFont typeface="Arial" panose="020B0604020202020204" pitchFamily="34" charset="0"/>
              <a:buNone/>
            </a:pPr>
            <a:endParaRPr lang="fr-FR" dirty="0"/>
          </a:p>
          <a:p>
            <a:endParaRPr lang="fr-FR" dirty="0"/>
          </a:p>
          <a:p>
            <a:r>
              <a:rPr lang="en-GB" dirty="0"/>
              <a:t>On-chip  </a:t>
            </a:r>
          </a:p>
          <a:p>
            <a:pPr marL="171450" indent="-171450">
              <a:buFontTx/>
              <a:buChar char="-"/>
            </a:pPr>
            <a:r>
              <a:rPr lang="en-GB" dirty="0"/>
              <a:t>au plus </a:t>
            </a:r>
            <a:r>
              <a:rPr lang="en-GB" dirty="0" err="1"/>
              <a:t>pres</a:t>
            </a:r>
            <a:r>
              <a:rPr lang="en-GB" dirty="0"/>
              <a:t> des </a:t>
            </a:r>
            <a:r>
              <a:rPr lang="en-GB" dirty="0" err="1"/>
              <a:t>unités</a:t>
            </a:r>
            <a:r>
              <a:rPr lang="en-GB" dirty="0"/>
              <a:t> de </a:t>
            </a:r>
            <a:r>
              <a:rPr lang="en-GB" dirty="0" err="1"/>
              <a:t>calcul</a:t>
            </a:r>
            <a:endParaRPr lang="en-GB" dirty="0"/>
          </a:p>
          <a:p>
            <a:pPr marL="171450" indent="-171450">
              <a:buFontTx/>
              <a:buChar char="-"/>
            </a:pPr>
            <a:endParaRPr lang="en-GB" dirty="0"/>
          </a:p>
          <a:p>
            <a:pPr marL="0" indent="0">
              <a:buFontTx/>
              <a:buNone/>
            </a:pPr>
            <a:r>
              <a:rPr lang="en-GB" dirty="0" err="1"/>
              <a:t>Hormis</a:t>
            </a:r>
            <a:r>
              <a:rPr lang="en-GB" dirty="0"/>
              <a:t> la </a:t>
            </a:r>
            <a:r>
              <a:rPr lang="en-GB" dirty="0" err="1"/>
              <a:t>mémoire</a:t>
            </a:r>
            <a:r>
              <a:rPr lang="en-GB" dirty="0"/>
              <a:t> DRAM qui </a:t>
            </a:r>
            <a:r>
              <a:rPr lang="en-GB" dirty="0" err="1"/>
              <a:t>est</a:t>
            </a:r>
            <a:r>
              <a:rPr lang="en-GB" dirty="0"/>
              <a:t> d </a:t>
            </a:r>
            <a:r>
              <a:rPr lang="en-GB" dirty="0" err="1"/>
              <a:t>el’ordre</a:t>
            </a:r>
            <a:r>
              <a:rPr lang="en-GB" dirty="0"/>
              <a:t> de </a:t>
            </a:r>
            <a:r>
              <a:rPr lang="en-GB" dirty="0" err="1"/>
              <a:t>quelques</a:t>
            </a:r>
            <a:r>
              <a:rPr lang="en-GB" dirty="0"/>
              <a:t> GB </a:t>
            </a:r>
            <a:r>
              <a:rPr lang="en-GB" dirty="0" err="1"/>
              <a:t>voire</a:t>
            </a:r>
            <a:r>
              <a:rPr lang="en-GB" dirty="0"/>
              <a:t> </a:t>
            </a:r>
            <a:r>
              <a:rPr lang="en-GB" dirty="0" err="1"/>
              <a:t>qques</a:t>
            </a:r>
            <a:r>
              <a:rPr lang="en-GB" dirty="0"/>
              <a:t> </a:t>
            </a:r>
            <a:r>
              <a:rPr lang="en-GB" dirty="0" err="1"/>
              <a:t>dizaines</a:t>
            </a:r>
            <a:r>
              <a:rPr lang="en-GB" dirty="0"/>
              <a:t> de GB, les </a:t>
            </a:r>
            <a:r>
              <a:rPr lang="en-GB" dirty="0" err="1"/>
              <a:t>autres</a:t>
            </a:r>
            <a:r>
              <a:rPr lang="en-GB" dirty="0"/>
              <a:t> memoire </a:t>
            </a:r>
            <a:r>
              <a:rPr lang="en-GB" dirty="0" err="1"/>
              <a:t>sont</a:t>
            </a:r>
            <a:r>
              <a:rPr lang="en-GB" dirty="0"/>
              <a:t> de </a:t>
            </a:r>
            <a:r>
              <a:rPr lang="en-GB" dirty="0" err="1"/>
              <a:t>l’ordre</a:t>
            </a:r>
            <a:r>
              <a:rPr lang="en-GB" dirty="0"/>
              <a:t> de </a:t>
            </a:r>
            <a:r>
              <a:rPr lang="en-GB" dirty="0" err="1"/>
              <a:t>qques</a:t>
            </a:r>
            <a:r>
              <a:rPr lang="en-GB" dirty="0"/>
              <a:t> </a:t>
            </a:r>
            <a:r>
              <a:rPr lang="en-GB" dirty="0" err="1"/>
              <a:t>dizaines</a:t>
            </a:r>
            <a:r>
              <a:rPr lang="en-GB" dirty="0"/>
              <a:t> de KB</a:t>
            </a:r>
          </a:p>
          <a:p>
            <a:pPr marL="0" indent="0">
              <a:buFontTx/>
              <a:buNone/>
            </a:pPr>
            <a:endParaRPr lang="en-GB" dirty="0"/>
          </a:p>
          <a:p>
            <a:endParaRPr lang="fr-FR" dirty="0"/>
          </a:p>
          <a:p>
            <a:pPr marL="0" indent="0">
              <a:buFontTx/>
              <a:buNone/>
            </a:pPr>
            <a:r>
              <a:rPr lang="fr-FR" dirty="0"/>
              <a:t>CPU-GPU = 5/10 GB/s</a:t>
            </a:r>
          </a:p>
          <a:p>
            <a:pPr marL="0" indent="0">
              <a:buFontTx/>
              <a:buNone/>
            </a:pPr>
            <a:r>
              <a:rPr lang="fr-FR" dirty="0"/>
              <a:t>Global memory – 200 GB/s</a:t>
            </a:r>
          </a:p>
          <a:p>
            <a:pPr marL="0" indent="0">
              <a:buFontTx/>
              <a:buNone/>
            </a:pPr>
            <a:r>
              <a:rPr lang="fr-FR" dirty="0"/>
              <a:t>Registres / </a:t>
            </a:r>
            <a:r>
              <a:rPr lang="fr-FR" dirty="0" err="1"/>
              <a:t>shared</a:t>
            </a:r>
            <a:r>
              <a:rPr lang="fr-FR" dirty="0"/>
              <a:t> – TB/s</a:t>
            </a:r>
          </a:p>
          <a:p>
            <a:pPr marL="0" indent="0">
              <a:buFontTx/>
              <a:buNone/>
            </a:pPr>
            <a:endParaRPr lang="fr-FR" dirty="0"/>
          </a:p>
          <a:p>
            <a:pPr marL="0" indent="0">
              <a:buFontTx/>
              <a:buNone/>
            </a:pPr>
            <a:endParaRPr lang="fr-FR" dirty="0"/>
          </a:p>
          <a:p>
            <a:pPr marL="171450" indent="-171450">
              <a:buFont typeface="Arial" panose="020B0604020202020204" pitchFamily="34" charset="0"/>
              <a:buChar char="•"/>
            </a:pPr>
            <a:r>
              <a:rPr lang="fr-FR" b="1" dirty="0"/>
              <a:t>CPU et DRAM système (à gauche)</a:t>
            </a:r>
            <a:r>
              <a:rPr lang="fr-FR" dirty="0"/>
              <a:t> : le CPU accède à la mémoire vive via le chipset ; cette mémoire est optimisée pour une faible latence et des usages généraux.</a:t>
            </a:r>
          </a:p>
          <a:p>
            <a:pPr marL="171450" indent="-171450">
              <a:buFont typeface="Arial" panose="020B0604020202020204" pitchFamily="34" charset="0"/>
              <a:buChar char="•"/>
            </a:pPr>
            <a:r>
              <a:rPr lang="fr-FR" b="1" dirty="0"/>
              <a:t>Mémoire du GPU / </a:t>
            </a:r>
            <a:r>
              <a:rPr lang="fr-FR" b="1" dirty="0" err="1"/>
              <a:t>device</a:t>
            </a:r>
            <a:r>
              <a:rPr lang="fr-FR" b="1" dirty="0"/>
              <a:t> (au centre)</a:t>
            </a:r>
            <a:r>
              <a:rPr lang="fr-FR" dirty="0"/>
              <a:t> : les données copiées vers le GPU résident dans la DRAM du GPU, organisée en espaces </a:t>
            </a:r>
            <a:r>
              <a:rPr lang="fr-FR" b="1" dirty="0"/>
              <a:t>global</a:t>
            </a:r>
            <a:r>
              <a:rPr lang="fr-FR" dirty="0"/>
              <a:t>, </a:t>
            </a:r>
            <a:r>
              <a:rPr lang="fr-FR" b="1" dirty="0"/>
              <a:t>constant</a:t>
            </a:r>
            <a:r>
              <a:rPr lang="fr-FR" dirty="0"/>
              <a:t> et </a:t>
            </a:r>
            <a:r>
              <a:rPr lang="fr-FR" b="1" dirty="0"/>
              <a:t>texture</a:t>
            </a:r>
            <a:r>
              <a:rPr lang="fr-FR" dirty="0"/>
              <a:t>.</a:t>
            </a:r>
          </a:p>
          <a:p>
            <a:pPr marL="171450" indent="-171450">
              <a:buFont typeface="Arial" panose="020B0604020202020204" pitchFamily="34" charset="0"/>
              <a:buChar char="•"/>
            </a:pPr>
            <a:r>
              <a:rPr lang="fr-FR" b="1" dirty="0"/>
              <a:t>Mémoire globale</a:t>
            </a:r>
            <a:r>
              <a:rPr lang="fr-FR" dirty="0"/>
              <a:t> : grande capacité et accessible par tous les threads du GPU, mais avec une latence relativement élevée.</a:t>
            </a:r>
          </a:p>
          <a:p>
            <a:pPr marL="171450" indent="-171450">
              <a:buFont typeface="Arial" panose="020B0604020202020204" pitchFamily="34" charset="0"/>
              <a:buChar char="•"/>
            </a:pPr>
            <a:r>
              <a:rPr lang="fr-FR" b="1" dirty="0"/>
              <a:t>Mémoire constante et texture</a:t>
            </a:r>
            <a:r>
              <a:rPr lang="fr-FR" dirty="0"/>
              <a:t> : mémoire en lecture seule côté GPU, appuyée par des caches dédiés, efficace pour des accès répétitifs ou structurés.</a:t>
            </a:r>
          </a:p>
          <a:p>
            <a:pPr marL="171450" indent="-171450">
              <a:buFont typeface="Arial" panose="020B0604020202020204" pitchFamily="34" charset="0"/>
              <a:buChar char="•"/>
            </a:pPr>
            <a:r>
              <a:rPr lang="fr-FR" b="1" dirty="0"/>
              <a:t>Cœurs GPU et caches (à droite)</a:t>
            </a:r>
            <a:r>
              <a:rPr lang="fr-FR" dirty="0"/>
              <a:t> : chaque multiprocesseur dispose de registres et de mémoire partagée très rapides, avec des caches L1/L2 pour masquer la latence de la DRAM.</a:t>
            </a:r>
          </a:p>
          <a:p>
            <a:pPr marL="0" indent="0">
              <a:buFontTx/>
              <a:buNone/>
            </a:pPr>
            <a:endParaRPr lang="fr-FR" dirty="0"/>
          </a:p>
        </p:txBody>
      </p:sp>
      <p:sp>
        <p:nvSpPr>
          <p:cNvPr id="4" name="Slide Number Placeholder 3"/>
          <p:cNvSpPr>
            <a:spLocks noGrp="1"/>
          </p:cNvSpPr>
          <p:nvPr>
            <p:ph type="sldNum" sz="quarter" idx="5"/>
          </p:nvPr>
        </p:nvSpPr>
        <p:spPr/>
        <p:txBody>
          <a:bodyPr/>
          <a:lstStyle/>
          <a:p>
            <a:fld id="{0C29B648-DA54-4C03-AB3C-18CA24240087}" type="slidenum">
              <a:rPr lang="en-GB" smtClean="0"/>
              <a:t>29</a:t>
            </a:fld>
            <a:endParaRPr lang="en-GB"/>
          </a:p>
        </p:txBody>
      </p:sp>
    </p:spTree>
    <p:extLst>
      <p:ext uri="{BB962C8B-B14F-4D97-AF65-F5344CB8AC3E}">
        <p14:creationId xmlns:p14="http://schemas.microsoft.com/office/powerpoint/2010/main" val="31010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a:t>
            </a:fld>
            <a:endParaRPr lang="en-GB"/>
          </a:p>
        </p:txBody>
      </p:sp>
    </p:spTree>
    <p:extLst>
      <p:ext uri="{BB962C8B-B14F-4D97-AF65-F5344CB8AC3E}">
        <p14:creationId xmlns:p14="http://schemas.microsoft.com/office/powerpoint/2010/main" val="3974414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t>https://www.nextplatform.com/2021/04/15/nvidia-rounds-out-ampere-lineup-with-two-new-accelerators/</a:t>
            </a:r>
          </a:p>
          <a:p>
            <a:pPr algn="l"/>
            <a:r>
              <a:rPr lang="fr-FR" sz="1200" dirty="0"/>
              <a:t>https://www.nextplatform.com/2020/05/28/diving-deep-into-the-nvidia-ampere-gpu-architecture/</a:t>
            </a:r>
          </a:p>
          <a:p>
            <a:pPr algn="l"/>
            <a:endParaRPr lang="fr-FR" sz="1200" dirty="0"/>
          </a:p>
          <a:p>
            <a:pPr algn="l"/>
            <a:r>
              <a:rPr lang="fr-FR" sz="1200" dirty="0"/>
              <a:t>Le tableau résume l’évolution des caractéristiques HW principales des différentes gammes de GPU depuis l’</a:t>
            </a:r>
            <a:r>
              <a:rPr lang="fr-FR" sz="1200" dirty="0" err="1"/>
              <a:t>introduciton</a:t>
            </a:r>
            <a:r>
              <a:rPr lang="fr-FR" sz="1200" dirty="0"/>
              <a:t> de Kepler en 2012  </a:t>
            </a:r>
            <a:r>
              <a:rPr lang="fr-FR" sz="1200" dirty="0" err="1"/>
              <a:t>jusqa</a:t>
            </a:r>
            <a:r>
              <a:rPr lang="fr-FR" sz="1200" dirty="0"/>
              <a:t> la gamme </a:t>
            </a:r>
            <a:r>
              <a:rPr lang="fr-FR" sz="1200" dirty="0" err="1"/>
              <a:t>Ampere</a:t>
            </a:r>
            <a:r>
              <a:rPr lang="fr-FR" sz="1200" dirty="0"/>
              <a:t> en 2020 soit environ 8/10 ans.</a:t>
            </a:r>
          </a:p>
          <a:p>
            <a:pPr algn="l"/>
            <a:endParaRPr lang="fr-FR" sz="1200" dirty="0"/>
          </a:p>
          <a:p>
            <a:pPr algn="l"/>
            <a:endParaRPr lang="fr-FR" sz="1200" dirty="0"/>
          </a:p>
          <a:p>
            <a:pPr algn="l"/>
            <a:r>
              <a:rPr lang="fr-FR" sz="1200" dirty="0"/>
              <a:t>Ce que l’on peut observer : </a:t>
            </a:r>
          </a:p>
          <a:p>
            <a:pPr algn="l"/>
            <a:endParaRPr lang="fr-FR" sz="1200" dirty="0"/>
          </a:p>
          <a:p>
            <a:pPr algn="l"/>
            <a:r>
              <a:rPr lang="fr-FR" sz="1200" dirty="0"/>
              <a:t>Point 0 ; flops</a:t>
            </a:r>
          </a:p>
          <a:p>
            <a:pPr algn="l"/>
            <a:r>
              <a:rPr lang="fr-FR" sz="1200" dirty="0"/>
              <a:t>- </a:t>
            </a:r>
            <a:r>
              <a:rPr lang="fr-FR" sz="1200" dirty="0" err="1"/>
              <a:t>Tera</a:t>
            </a:r>
            <a:r>
              <a:rPr lang="fr-FR" sz="1200" dirty="0"/>
              <a:t> : 1012</a:t>
            </a:r>
          </a:p>
          <a:p>
            <a:pPr marL="171450" indent="-171450" algn="l">
              <a:buFontTx/>
              <a:buChar char="-"/>
            </a:pPr>
            <a:r>
              <a:rPr lang="fr-FR" sz="1200" dirty="0" err="1"/>
              <a:t>Teraops</a:t>
            </a:r>
            <a:r>
              <a:rPr lang="fr-FR" sz="1200" dirty="0"/>
              <a:t> : TERA  Operations per second ( </a:t>
            </a:r>
            <a:r>
              <a:rPr lang="fr-FR" sz="1200" dirty="0" err="1"/>
              <a:t>operation</a:t>
            </a:r>
            <a:r>
              <a:rPr lang="fr-FR" sz="1200" dirty="0"/>
              <a:t> sur des entiers) – pas directement comparable aux Flops classiques</a:t>
            </a:r>
          </a:p>
          <a:p>
            <a:pPr marL="171450" indent="-171450" algn="l">
              <a:buFontTx/>
              <a:buChar char="-"/>
            </a:pPr>
            <a:r>
              <a:rPr lang="fr-FR" sz="1200" dirty="0"/>
              <a:t>TOPS : principalement pour l’AI et permet de comparer avec d’autres dispositifs pour ce type d’algorithmes</a:t>
            </a:r>
          </a:p>
          <a:p>
            <a:pPr marL="171450" indent="-171450" algn="l">
              <a:buFontTx/>
              <a:buChar char="-"/>
            </a:pPr>
            <a:r>
              <a:rPr lang="fr-FR" sz="1200" dirty="0"/>
              <a:t>FLOPS : classique / </a:t>
            </a:r>
            <a:r>
              <a:rPr lang="fr-FR" sz="1200" dirty="0" err="1"/>
              <a:t>Cuda</a:t>
            </a:r>
            <a:r>
              <a:rPr lang="fr-FR" sz="1200" dirty="0"/>
              <a:t> </a:t>
            </a:r>
            <a:r>
              <a:rPr lang="fr-FR" sz="1200" dirty="0" err="1"/>
              <a:t>cores</a:t>
            </a:r>
            <a:r>
              <a:rPr lang="fr-FR" sz="1200" dirty="0"/>
              <a:t>  vs FLOPS </a:t>
            </a:r>
            <a:r>
              <a:rPr lang="fr-FR" sz="1200" dirty="0" err="1"/>
              <a:t>tensor</a:t>
            </a:r>
            <a:r>
              <a:rPr lang="fr-FR" sz="1200" dirty="0"/>
              <a:t> </a:t>
            </a:r>
            <a:r>
              <a:rPr lang="fr-FR" sz="1200" dirty="0" err="1"/>
              <a:t>cores</a:t>
            </a:r>
            <a:endParaRPr lang="fr-FR" sz="1200" dirty="0"/>
          </a:p>
          <a:p>
            <a:pPr marL="171450" indent="-171450" algn="l">
              <a:buFontTx/>
              <a:buChar char="-"/>
            </a:pPr>
            <a:endParaRPr lang="fr-FR" sz="1200" dirty="0"/>
          </a:p>
          <a:p>
            <a:pPr algn="l"/>
            <a:endParaRPr lang="fr-FR" sz="1200" dirty="0"/>
          </a:p>
          <a:p>
            <a:pPr algn="l"/>
            <a:r>
              <a:rPr lang="fr-FR" sz="1200" dirty="0"/>
              <a:t>Point 1</a:t>
            </a:r>
          </a:p>
          <a:p>
            <a:pPr marL="171450" indent="-171450" algn="l">
              <a:buFontTx/>
              <a:buChar char="-"/>
            </a:pPr>
            <a:r>
              <a:rPr lang="fr-FR" sz="1200" dirty="0"/>
              <a:t>Si on se concentre sur les caractéristiques majeures attendues par un GPU, cad la bande passante et la performance </a:t>
            </a:r>
            <a:r>
              <a:rPr lang="fr-FR" sz="1200" dirty="0" err="1"/>
              <a:t>peak</a:t>
            </a:r>
            <a:r>
              <a:rPr lang="fr-FR" sz="1200" dirty="0"/>
              <a:t> en calcul. On constate un x5 au niveau de la </a:t>
            </a:r>
            <a:r>
              <a:rPr lang="fr-FR" sz="1200" dirty="0" err="1"/>
              <a:t>bandde</a:t>
            </a:r>
            <a:r>
              <a:rPr lang="fr-FR" sz="1200" dirty="0"/>
              <a:t> passante notamment lié à l’introduction de la HBM à partir de Pascal. En termes de Flops, si on choisi les FP32 comme référence, donc les calcul flottant simple </a:t>
            </a:r>
            <a:r>
              <a:rPr lang="fr-FR" sz="1200" dirty="0" err="1"/>
              <a:t>précisiion</a:t>
            </a:r>
            <a:r>
              <a:rPr lang="fr-FR" sz="1200" dirty="0"/>
              <a:t>, on passe de 5.5 a 19.5 sur la même période soit un ratio assez proche de x4. Cette </a:t>
            </a:r>
            <a:r>
              <a:rPr lang="fr-FR" sz="1200" dirty="0" err="1"/>
              <a:t>amélioraiton</a:t>
            </a:r>
            <a:r>
              <a:rPr lang="fr-FR" sz="1200" dirty="0"/>
              <a:t> est en grande partie lié à l’augmentation du nombre de cœurs qui passe de 2560 à 690.  On remarquera que dans cette même période la </a:t>
            </a:r>
            <a:r>
              <a:rPr lang="fr-FR" sz="1200" dirty="0" err="1"/>
              <a:t>frequence</a:t>
            </a:r>
            <a:r>
              <a:rPr lang="fr-FR" sz="1200" dirty="0"/>
              <a:t> augmente peu traduisant ce qui est appelé le </a:t>
            </a:r>
            <a:r>
              <a:rPr lang="fr-FR" sz="1200" dirty="0" err="1"/>
              <a:t>fequency</a:t>
            </a:r>
            <a:r>
              <a:rPr lang="fr-FR" sz="1200" dirty="0"/>
              <a:t> </a:t>
            </a:r>
            <a:r>
              <a:rPr lang="fr-FR" sz="1200" dirty="0" err="1"/>
              <a:t>wall</a:t>
            </a:r>
            <a:r>
              <a:rPr lang="fr-FR" sz="1200" dirty="0"/>
              <a:t> ou la fin de l’augmentation de performances uniquement dues  l’augmentation de la </a:t>
            </a:r>
            <a:r>
              <a:rPr lang="fr-FR" sz="1200" dirty="0" err="1"/>
              <a:t>frequence</a:t>
            </a:r>
            <a:r>
              <a:rPr lang="fr-FR" sz="1200" dirty="0"/>
              <a:t>;</a:t>
            </a:r>
          </a:p>
          <a:p>
            <a:pPr marL="171450" indent="-171450" algn="l">
              <a:buFontTx/>
              <a:buChar char="-"/>
            </a:pPr>
            <a:endParaRPr lang="fr-FR" sz="1200" dirty="0"/>
          </a:p>
          <a:p>
            <a:pPr marL="0" indent="0" algn="l">
              <a:buFontTx/>
              <a:buNone/>
            </a:pPr>
            <a:r>
              <a:rPr lang="fr-FR" sz="1200" dirty="0"/>
              <a:t>Point 2</a:t>
            </a:r>
          </a:p>
          <a:p>
            <a:pPr marL="0" indent="0" algn="l">
              <a:buFontTx/>
              <a:buNone/>
            </a:pPr>
            <a:r>
              <a:rPr lang="fr-FR" sz="1200" dirty="0"/>
              <a:t>Autre point clé est la technologie d'InterConnect permettant aux données de transiter entre le GPU et le CPU. Sur ce plan, le évolutions sont </a:t>
            </a:r>
            <a:r>
              <a:rPr lang="fr-FR" sz="1200" dirty="0" err="1"/>
              <a:t>tre</a:t>
            </a:r>
            <a:r>
              <a:rPr lang="fr-FR" sz="1200" dirty="0"/>
              <a:t> </a:t>
            </a:r>
            <a:r>
              <a:rPr lang="fr-FR" sz="1200" dirty="0" err="1"/>
              <a:t>slimités</a:t>
            </a:r>
            <a:r>
              <a:rPr lang="fr-FR" sz="1200" dirty="0"/>
              <a:t> car on retrouve l’exploitation du bus PCI sur toutes les générations. Globalement, cette approche est utilisée depuis Tesla en 2008.  Il s’agit ‘un goulot d’</a:t>
            </a:r>
            <a:r>
              <a:rPr lang="fr-FR" sz="1200" dirty="0" err="1"/>
              <a:t>étranglment</a:t>
            </a:r>
            <a:r>
              <a:rPr lang="fr-FR" sz="1200" dirty="0"/>
              <a:t> car comme i=on a pu le voir, l’</a:t>
            </a:r>
            <a:r>
              <a:rPr lang="fr-FR" sz="1200" dirty="0" err="1"/>
              <a:t>optimisaiton</a:t>
            </a:r>
            <a:r>
              <a:rPr lang="fr-FR" sz="1200" dirty="0"/>
              <a:t> des transferts entre le GPU et le CPU sont obligatoires pour l’exploitation efficace des GPUS</a:t>
            </a:r>
          </a:p>
          <a:p>
            <a:pPr marL="0" indent="0" algn="l">
              <a:buFontTx/>
              <a:buNone/>
            </a:pPr>
            <a:endParaRPr lang="fr-FR" sz="1200" dirty="0"/>
          </a:p>
          <a:p>
            <a:pPr marL="0" indent="0" algn="l">
              <a:buFontTx/>
              <a:buNone/>
            </a:pPr>
            <a:endParaRPr lang="fr-FR" sz="1200" dirty="0"/>
          </a:p>
          <a:p>
            <a:pPr marL="0" indent="0" algn="l">
              <a:buFontTx/>
              <a:buNone/>
            </a:pPr>
            <a:r>
              <a:rPr lang="fr-FR" sz="1200" dirty="0"/>
              <a:t>Point 3</a:t>
            </a:r>
          </a:p>
          <a:p>
            <a:pPr marL="0" indent="0" algn="l">
              <a:buFontTx/>
              <a:buNone/>
            </a:pPr>
            <a:r>
              <a:rPr lang="fr-FR" sz="1200" dirty="0"/>
              <a:t>La capacité pour un accélérateur de type GPU à traiter des problèmes de plus en plus </a:t>
            </a:r>
            <a:r>
              <a:rPr lang="fr-FR" sz="1200" dirty="0" err="1"/>
              <a:t>gos</a:t>
            </a:r>
            <a:r>
              <a:rPr lang="fr-FR" sz="1200" dirty="0"/>
              <a:t> et complexe est clé. C’est vrai en termes de traitements graphiques et d’image et c’est également le cas en termes d’algorithmes et de calcul. La ligne GDDR5/6/HBM2 résumé l’évolution des capacité mémoire (DRAM). En presque 10 ans, on observe un x5 en termes de capacité mémoire. Il s’agit d’une particularité des </a:t>
            </a:r>
            <a:r>
              <a:rPr lang="fr-FR" sz="1200" dirty="0" err="1"/>
              <a:t>GPUs</a:t>
            </a:r>
            <a:r>
              <a:rPr lang="fr-FR" sz="1200" dirty="0"/>
              <a:t> de proposer une capacité mémoire bien inférieur au CPU (cas des accélérateurs en général) ce qui conduit à une nécessité de segmenter / diviser le pb à traiter dans une approche classique de </a:t>
            </a:r>
            <a:r>
              <a:rPr lang="fr-FR" sz="1200" dirty="0" err="1"/>
              <a:t>Divide</a:t>
            </a:r>
            <a:r>
              <a:rPr lang="fr-FR" sz="1200" dirty="0"/>
              <a:t> and </a:t>
            </a:r>
            <a:r>
              <a:rPr lang="fr-FR" sz="1200" dirty="0" err="1"/>
              <a:t>Conquer</a:t>
            </a:r>
            <a:r>
              <a:rPr lang="fr-FR" sz="1200" dirty="0"/>
              <a:t>.</a:t>
            </a:r>
          </a:p>
          <a:p>
            <a:pPr marL="0" indent="0" algn="l">
              <a:buFontTx/>
              <a:buNone/>
            </a:pPr>
            <a:endParaRPr lang="fr-FR" sz="1200" dirty="0"/>
          </a:p>
          <a:p>
            <a:pPr marL="0" indent="0" algn="l">
              <a:buFontTx/>
              <a:buNone/>
            </a:pPr>
            <a:r>
              <a:rPr lang="fr-FR" sz="1200" dirty="0"/>
              <a:t>Point 4.</a:t>
            </a:r>
          </a:p>
          <a:p>
            <a:pPr marL="0" indent="0" algn="l">
              <a:buFontTx/>
              <a:buNone/>
            </a:pPr>
            <a:r>
              <a:rPr lang="fr-FR" sz="1200" dirty="0"/>
              <a:t>Les </a:t>
            </a:r>
            <a:r>
              <a:rPr lang="fr-FR" sz="1200" dirty="0" err="1"/>
              <a:t>GPUs</a:t>
            </a:r>
            <a:r>
              <a:rPr lang="fr-FR" sz="1200" dirty="0"/>
              <a:t> ont souvent été accusé de consommation excessive d’énergie.  Cette métrique à a </a:t>
            </a:r>
            <a:r>
              <a:rPr lang="fr-FR" sz="1200" dirty="0" err="1"/>
              <a:t>apeine</a:t>
            </a:r>
            <a:r>
              <a:rPr lang="fr-FR" sz="1200" dirty="0"/>
              <a:t> doubler en 10 ans…. C’est un excellent ratio en </a:t>
            </a:r>
            <a:r>
              <a:rPr lang="fr-FR" sz="1200" dirty="0" err="1"/>
              <a:t>comparaiosn</a:t>
            </a:r>
            <a:r>
              <a:rPr lang="fr-FR" sz="1200" dirty="0"/>
              <a:t> à la </a:t>
            </a:r>
            <a:r>
              <a:rPr lang="fr-FR" sz="1200" dirty="0" err="1"/>
              <a:t>uissance</a:t>
            </a:r>
            <a:r>
              <a:rPr lang="fr-FR" sz="1200" dirty="0"/>
              <a:t> offerte. Ne pas oublier que les </a:t>
            </a:r>
            <a:r>
              <a:rPr lang="fr-FR" sz="1200" dirty="0" err="1"/>
              <a:t>GPUs</a:t>
            </a:r>
            <a:r>
              <a:rPr lang="fr-FR" sz="1200" dirty="0"/>
              <a:t> viennent en addition à des </a:t>
            </a:r>
            <a:r>
              <a:rPr lang="fr-FR" sz="1200" dirty="0" err="1"/>
              <a:t>sytemes</a:t>
            </a:r>
            <a:r>
              <a:rPr lang="fr-FR" sz="1200" dirty="0"/>
              <a:t> existants CPU, mémoire, carte mère etc… et que l’ensemble doit pouvoir s’intégrer dans différentes configurations (Datacenter, Dispositif de Visu, Laptop, PC.. Pour les gammes grand public ou quadri)</a:t>
            </a:r>
          </a:p>
          <a:p>
            <a:pPr marL="0" indent="0" algn="l">
              <a:buFontTx/>
              <a:buNone/>
            </a:pPr>
            <a:endParaRPr lang="fr-FR" sz="1200" dirty="0"/>
          </a:p>
        </p:txBody>
      </p:sp>
      <p:sp>
        <p:nvSpPr>
          <p:cNvPr id="4" name="Slide Number Placeholder 3"/>
          <p:cNvSpPr>
            <a:spLocks noGrp="1"/>
          </p:cNvSpPr>
          <p:nvPr>
            <p:ph type="sldNum" sz="quarter" idx="5"/>
          </p:nvPr>
        </p:nvSpPr>
        <p:spPr/>
        <p:txBody>
          <a:bodyPr/>
          <a:lstStyle/>
          <a:p>
            <a:fld id="{0C29B648-DA54-4C03-AB3C-18CA24240087}" type="slidenum">
              <a:rPr lang="en-GB" smtClean="0"/>
              <a:t>30</a:t>
            </a:fld>
            <a:endParaRPr lang="en-GB"/>
          </a:p>
        </p:txBody>
      </p:sp>
    </p:spTree>
    <p:extLst>
      <p:ext uri="{BB962C8B-B14F-4D97-AF65-F5344CB8AC3E}">
        <p14:creationId xmlns:p14="http://schemas.microsoft.com/office/powerpoint/2010/main" val="1008960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30 minutes au total </a:t>
            </a:r>
            <a:r>
              <a:rPr lang="fr-FR" dirty="0" err="1"/>
              <a:t>our</a:t>
            </a:r>
            <a:r>
              <a:rPr lang="fr-FR" dirty="0"/>
              <a:t> la partie 2 (</a:t>
            </a:r>
            <a:r>
              <a:rPr lang="fr-FR" dirty="0" err="1"/>
              <a:t>demo</a:t>
            </a:r>
            <a:r>
              <a:rPr lang="fr-FR" dirty="0"/>
              <a:t> comprise)</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31</a:t>
            </a:fld>
            <a:endParaRPr lang="en-GB"/>
          </a:p>
        </p:txBody>
      </p:sp>
    </p:spTree>
    <p:extLst>
      <p:ext uri="{BB962C8B-B14F-4D97-AF65-F5344CB8AC3E}">
        <p14:creationId xmlns:p14="http://schemas.microsoft.com/office/powerpoint/2010/main" val="769677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FCC1A-8339-BD81-5D45-E4B3532E8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70084-3878-95D3-098E-AE81B8277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E4FB0F-3A77-89B5-D71B-182DA6E183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82339DD-6D61-9BAD-96B2-A73E179B8C9C}"/>
              </a:ext>
            </a:extLst>
          </p:cNvPr>
          <p:cNvSpPr>
            <a:spLocks noGrp="1"/>
          </p:cNvSpPr>
          <p:nvPr>
            <p:ph type="sldNum" sz="quarter" idx="5"/>
          </p:nvPr>
        </p:nvSpPr>
        <p:spPr/>
        <p:txBody>
          <a:bodyPr/>
          <a:lstStyle/>
          <a:p>
            <a:fld id="{0C29B648-DA54-4C03-AB3C-18CA24240087}" type="slidenum">
              <a:rPr lang="en-GB" smtClean="0"/>
              <a:t>32</a:t>
            </a:fld>
            <a:endParaRPr lang="en-GB"/>
          </a:p>
        </p:txBody>
      </p:sp>
    </p:spTree>
    <p:extLst>
      <p:ext uri="{BB962C8B-B14F-4D97-AF65-F5344CB8AC3E}">
        <p14:creationId xmlns:p14="http://schemas.microsoft.com/office/powerpoint/2010/main" val="557757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dirty="0"/>
              <a:t>https://www.youtube.com/watch?v=nRSxp5ZKwhQ</a:t>
            </a:r>
          </a:p>
          <a:p>
            <a:pPr marL="0" indent="0">
              <a:buFont typeface="+mj-lt"/>
              <a:buNone/>
            </a:pPr>
            <a:endParaRPr lang="fr-FR" dirty="0"/>
          </a:p>
          <a:p>
            <a:pPr marL="0" indent="0">
              <a:buFont typeface="+mj-lt"/>
              <a:buNone/>
            </a:pPr>
            <a:endParaRPr lang="fr-FR" dirty="0"/>
          </a:p>
          <a:p>
            <a:pPr marL="0" indent="0">
              <a:buFont typeface="+mj-lt"/>
              <a:buNone/>
            </a:pPr>
            <a:r>
              <a:rPr lang="fr-FR" dirty="0"/>
              <a:t>Point 0</a:t>
            </a:r>
          </a:p>
          <a:p>
            <a:pPr marL="0" indent="0">
              <a:buFont typeface="+mj-lt"/>
              <a:buNone/>
            </a:pPr>
            <a:r>
              <a:rPr lang="fr-FR" dirty="0"/>
              <a:t>Encore une fois avant de décider décrire un code vous-même, consulter les différentes librairies disponibles, FFT, </a:t>
            </a:r>
            <a:r>
              <a:rPr lang="fr-FR" dirty="0" err="1"/>
              <a:t>algebre</a:t>
            </a:r>
            <a:r>
              <a:rPr lang="fr-FR" dirty="0"/>
              <a:t> </a:t>
            </a:r>
            <a:r>
              <a:rPr lang="fr-FR" dirty="0" err="1"/>
              <a:t>lineaire</a:t>
            </a:r>
            <a:r>
              <a:rPr lang="fr-FR" dirty="0"/>
              <a:t> Image </a:t>
            </a:r>
            <a:r>
              <a:rPr lang="fr-FR" dirty="0" err="1"/>
              <a:t>priocessing</a:t>
            </a:r>
            <a:r>
              <a:rPr lang="fr-FR" dirty="0"/>
              <a:t> etc…</a:t>
            </a:r>
          </a:p>
          <a:p>
            <a:pPr marL="0" indent="0">
              <a:buFont typeface="+mj-lt"/>
              <a:buNone/>
            </a:pPr>
            <a:r>
              <a:rPr lang="fr-FR" dirty="0"/>
              <a:t>Autour d </a:t>
            </a:r>
            <a:r>
              <a:rPr lang="fr-FR" dirty="0" err="1"/>
              <a:t>eCUDA</a:t>
            </a:r>
            <a:r>
              <a:rPr lang="fr-FR" dirty="0"/>
              <a:t> il y a un ensemble de terminologie qu’il est important de comprendre afin de s’approprier le </a:t>
            </a:r>
            <a:r>
              <a:rPr lang="fr-FR" dirty="0" err="1"/>
              <a:t>modele</a:t>
            </a:r>
            <a:r>
              <a:rPr lang="fr-FR" dirty="0"/>
              <a:t> d’</a:t>
            </a:r>
            <a:r>
              <a:rPr lang="fr-FR" dirty="0" err="1"/>
              <a:t>exeuction</a:t>
            </a:r>
            <a:r>
              <a:rPr lang="fr-FR" dirty="0"/>
              <a:t>.</a:t>
            </a:r>
          </a:p>
          <a:p>
            <a:pPr marL="228600" indent="-228600">
              <a:buFont typeface="+mj-lt"/>
              <a:buAutoNum type="arabicPeriod"/>
            </a:pPr>
            <a:r>
              <a:rPr lang="en-GB" dirty="0"/>
              <a:t>On </a:t>
            </a:r>
            <a:r>
              <a:rPr lang="en-GB" dirty="0" err="1"/>
              <a:t>va</a:t>
            </a:r>
            <a:r>
              <a:rPr lang="en-GB" dirty="0"/>
              <a:t> </a:t>
            </a:r>
            <a:r>
              <a:rPr lang="en-GB" dirty="0" err="1"/>
              <a:t>d’abord</a:t>
            </a:r>
            <a:r>
              <a:rPr lang="en-GB" dirty="0"/>
              <a:t> essayer de </a:t>
            </a:r>
            <a:r>
              <a:rPr lang="en-GB" dirty="0" err="1"/>
              <a:t>regarder</a:t>
            </a:r>
            <a:r>
              <a:rPr lang="en-GB" dirty="0"/>
              <a:t> le </a:t>
            </a:r>
            <a:r>
              <a:rPr lang="en-GB" dirty="0" err="1"/>
              <a:t>modèle</a:t>
            </a:r>
            <a:r>
              <a:rPr lang="en-GB" dirty="0"/>
              <a:t> </a:t>
            </a:r>
            <a:r>
              <a:rPr lang="en-GB" dirty="0" err="1"/>
              <a:t>avant</a:t>
            </a:r>
            <a:r>
              <a:rPr lang="en-GB" dirty="0"/>
              <a:t> </a:t>
            </a:r>
            <a:r>
              <a:rPr lang="en-GB" dirty="0" err="1"/>
              <a:t>d’essayer</a:t>
            </a:r>
            <a:r>
              <a:rPr lang="en-GB" dirty="0"/>
              <a:t> de </a:t>
            </a:r>
            <a:r>
              <a:rPr lang="en-GB" dirty="0" err="1"/>
              <a:t>regarder</a:t>
            </a:r>
            <a:r>
              <a:rPr lang="en-GB" dirty="0"/>
              <a:t> les aspects </a:t>
            </a:r>
            <a:r>
              <a:rPr lang="en-GB" dirty="0" err="1"/>
              <a:t>syntaxiques</a:t>
            </a:r>
            <a:endParaRPr lang="en-GB" dirty="0"/>
          </a:p>
          <a:p>
            <a:pPr marL="228600" indent="-228600">
              <a:buFont typeface="+mj-lt"/>
              <a:buAutoNum type="arabicPeriod"/>
            </a:pPr>
            <a:r>
              <a:rPr lang="en-GB" dirty="0"/>
              <a:t>CUDA </a:t>
            </a:r>
            <a:r>
              <a:rPr lang="en-GB" dirty="0" err="1"/>
              <a:t>défini</a:t>
            </a:r>
            <a:r>
              <a:rPr lang="en-GB" dirty="0"/>
              <a:t> le </a:t>
            </a:r>
            <a:r>
              <a:rPr lang="en-GB" dirty="0" err="1"/>
              <a:t>modele</a:t>
            </a:r>
            <a:r>
              <a:rPr lang="en-GB" dirty="0"/>
              <a:t> de </a:t>
            </a:r>
            <a:r>
              <a:rPr lang="en-GB" dirty="0" err="1"/>
              <a:t>programmation</a:t>
            </a:r>
            <a:r>
              <a:rPr lang="en-GB" dirty="0"/>
              <a:t> et le </a:t>
            </a:r>
            <a:r>
              <a:rPr lang="en-GB" dirty="0" err="1"/>
              <a:t>modele</a:t>
            </a:r>
            <a:r>
              <a:rPr lang="en-GB" dirty="0"/>
              <a:t> </a:t>
            </a:r>
            <a:r>
              <a:rPr lang="en-GB" dirty="0" err="1"/>
              <a:t>mémoire</a:t>
            </a:r>
            <a:endParaRPr lang="en-GB" dirty="0"/>
          </a:p>
          <a:p>
            <a:pPr marL="228600" indent="-228600">
              <a:buFont typeface="+mj-lt"/>
              <a:buAutoNum type="arabicPeriod"/>
            </a:pPr>
            <a:endParaRPr lang="en-GB"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a:t>Point 1</a:t>
            </a:r>
          </a:p>
          <a:p>
            <a:pPr marL="0" indent="0">
              <a:buFont typeface="+mj-lt"/>
              <a:buNone/>
            </a:pPr>
            <a:r>
              <a:rPr lang="en-GB" dirty="0"/>
              <a:t>Une application CUDA </a:t>
            </a:r>
            <a:r>
              <a:rPr lang="en-GB" dirty="0" err="1"/>
              <a:t>va</a:t>
            </a:r>
            <a:r>
              <a:rPr lang="en-GB" dirty="0"/>
              <a:t> </a:t>
            </a:r>
            <a:r>
              <a:rPr lang="en-GB" dirty="0" err="1"/>
              <a:t>consister</a:t>
            </a:r>
            <a:r>
              <a:rPr lang="en-GB" dirty="0"/>
              <a:t> entre </a:t>
            </a:r>
            <a:r>
              <a:rPr lang="en-GB" dirty="0" err="1"/>
              <a:t>une</a:t>
            </a:r>
            <a:r>
              <a:rPr lang="en-GB" dirty="0"/>
              <a:t> </a:t>
            </a:r>
            <a:r>
              <a:rPr lang="en-GB" dirty="0" err="1"/>
              <a:t>fichier</a:t>
            </a:r>
            <a:r>
              <a:rPr lang="en-GB" dirty="0"/>
              <a:t> source </a:t>
            </a:r>
            <a:r>
              <a:rPr lang="en-GB" dirty="0" err="1"/>
              <a:t>ou</a:t>
            </a:r>
            <a:r>
              <a:rPr lang="en-GB" dirty="0"/>
              <a:t> de multiples </a:t>
            </a:r>
            <a:r>
              <a:rPr lang="en-GB" dirty="0" err="1"/>
              <a:t>fichiers</a:t>
            </a:r>
            <a:r>
              <a:rPr lang="en-GB" dirty="0"/>
              <a:t> sources</a:t>
            </a:r>
          </a:p>
          <a:p>
            <a:pPr marL="0" indent="0">
              <a:buFont typeface="+mj-lt"/>
              <a:buNone/>
            </a:pPr>
            <a:r>
              <a:rPr lang="en-GB" dirty="0" err="1"/>
              <a:t>Enelacement</a:t>
            </a:r>
            <a:r>
              <a:rPr lang="en-GB" dirty="0"/>
              <a:t> de code parallel et code sequential.</a:t>
            </a:r>
          </a:p>
          <a:p>
            <a:pPr marL="0" indent="0">
              <a:buFont typeface="+mj-lt"/>
              <a:buNone/>
            </a:pPr>
            <a:r>
              <a:rPr lang="en-GB" dirty="0"/>
              <a:t>Parallel code sur le GPU</a:t>
            </a:r>
          </a:p>
          <a:p>
            <a:pPr marL="0" indent="0">
              <a:buFont typeface="+mj-lt"/>
              <a:buNone/>
            </a:pPr>
            <a:r>
              <a:rPr lang="en-GB" dirty="0" err="1"/>
              <a:t>Sequentiel</a:t>
            </a:r>
            <a:r>
              <a:rPr lang="en-GB" dirty="0"/>
              <a:t> code sur le CPU</a:t>
            </a:r>
          </a:p>
          <a:p>
            <a:pPr marL="0" indent="0">
              <a:buFont typeface="+mj-lt"/>
              <a:buNone/>
            </a:pPr>
            <a:endParaRPr lang="en-GB" dirty="0"/>
          </a:p>
          <a:p>
            <a:pPr marL="0" indent="0">
              <a:buFont typeface="+mj-lt"/>
              <a:buNone/>
            </a:pPr>
            <a:endParaRPr lang="en-GB" dirty="0"/>
          </a:p>
          <a:p>
            <a:pPr marL="0" indent="0">
              <a:buFont typeface="+mj-lt"/>
              <a:buNone/>
            </a:pPr>
            <a:r>
              <a:rPr lang="en-GB" dirty="0"/>
              <a:t>Point 2 </a:t>
            </a:r>
          </a:p>
          <a:p>
            <a:pPr marL="0" indent="0">
              <a:buFont typeface="+mj-lt"/>
              <a:buNone/>
            </a:pPr>
            <a:r>
              <a:rPr lang="en-GB" dirty="0"/>
              <a:t>Le code </a:t>
            </a:r>
            <a:r>
              <a:rPr lang="en-GB" dirty="0" err="1"/>
              <a:t>cUDA</a:t>
            </a:r>
            <a:r>
              <a:rPr lang="en-GB" dirty="0"/>
              <a:t> </a:t>
            </a:r>
            <a:r>
              <a:rPr lang="en-GB" dirty="0" err="1"/>
              <a:t>est</a:t>
            </a:r>
            <a:r>
              <a:rPr lang="en-GB" dirty="0"/>
              <a:t> </a:t>
            </a:r>
            <a:r>
              <a:rPr lang="en-GB" dirty="0" err="1"/>
              <a:t>vraiment</a:t>
            </a:r>
            <a:r>
              <a:rPr lang="en-GB" dirty="0"/>
              <a:t> </a:t>
            </a:r>
            <a:r>
              <a:rPr lang="en-GB" dirty="0" err="1"/>
              <a:t>centralisé</a:t>
            </a:r>
            <a:r>
              <a:rPr lang="en-GB" dirty="0"/>
              <a:t> </a:t>
            </a:r>
            <a:r>
              <a:rPr lang="en-GB" dirty="0" err="1"/>
              <a:t>autour</a:t>
            </a:r>
            <a:r>
              <a:rPr lang="en-GB" dirty="0"/>
              <a:t> du host / le CPU</a:t>
            </a:r>
          </a:p>
          <a:p>
            <a:pPr marL="0" indent="0">
              <a:buFont typeface="+mj-lt"/>
              <a:buNone/>
            </a:pPr>
            <a:r>
              <a:rPr lang="en-GB" dirty="0"/>
              <a:t>Un code serial sur le Host et </a:t>
            </a:r>
            <a:r>
              <a:rPr lang="en-GB" dirty="0" err="1"/>
              <a:t>autour</a:t>
            </a:r>
            <a:r>
              <a:rPr lang="en-GB" dirty="0"/>
              <a:t> de </a:t>
            </a:r>
            <a:r>
              <a:rPr lang="en-GB" dirty="0" err="1"/>
              <a:t>skernels</a:t>
            </a:r>
            <a:r>
              <a:rPr lang="en-GB" dirty="0"/>
              <a:t> representant le code </a:t>
            </a:r>
            <a:r>
              <a:rPr lang="en-GB" dirty="0" err="1"/>
              <a:t>parallele</a:t>
            </a:r>
            <a:endParaRPr lang="en-GB" dirty="0"/>
          </a:p>
          <a:p>
            <a:pPr marL="0" indent="0">
              <a:buFont typeface="+mj-lt"/>
              <a:buNone/>
            </a:pPr>
            <a:r>
              <a:rPr lang="en-GB" dirty="0"/>
              <a:t>Le code sur le GPU </a:t>
            </a:r>
            <a:r>
              <a:rPr lang="en-GB" dirty="0" err="1"/>
              <a:t>est</a:t>
            </a:r>
            <a:r>
              <a:rPr lang="en-GB" dirty="0"/>
              <a:t> </a:t>
            </a:r>
            <a:r>
              <a:rPr lang="en-GB" dirty="0" err="1"/>
              <a:t>appelé</a:t>
            </a:r>
            <a:r>
              <a:rPr lang="en-GB" dirty="0"/>
              <a:t> un Kernel</a:t>
            </a:r>
          </a:p>
          <a:p>
            <a:pPr marL="457200" lvl="1" indent="0">
              <a:buFont typeface="+mj-lt"/>
              <a:buNone/>
            </a:pPr>
            <a:endParaRPr lang="en-GB" dirty="0"/>
          </a:p>
          <a:p>
            <a:pPr marL="457200" lvl="1" indent="0">
              <a:buFont typeface="+mj-lt"/>
              <a:buNone/>
            </a:pPr>
            <a:endParaRPr lang="en-GB" dirty="0"/>
          </a:p>
          <a:p>
            <a:pPr marL="0" indent="0">
              <a:buFont typeface="+mj-lt"/>
              <a:buNone/>
            </a:pPr>
            <a:r>
              <a:rPr lang="en-GB" dirty="0"/>
              <a:t>Point 3</a:t>
            </a:r>
          </a:p>
          <a:p>
            <a:pPr marL="0" indent="0">
              <a:buFont typeface="+mj-lt"/>
              <a:buNone/>
            </a:pPr>
            <a:r>
              <a:rPr lang="en-GB" dirty="0"/>
              <a:t>Le CPU/Host qui execute des </a:t>
            </a:r>
            <a:r>
              <a:rPr lang="en-GB" dirty="0" err="1"/>
              <a:t>fonctions</a:t>
            </a:r>
            <a:endParaRPr lang="en-GB" dirty="0"/>
          </a:p>
          <a:p>
            <a:pPr marL="0" indent="0">
              <a:buFont typeface="+mj-lt"/>
              <a:buNone/>
            </a:pPr>
            <a:r>
              <a:rPr lang="en-GB" dirty="0"/>
              <a:t>Le GPU/Device qui execute des kernels – on </a:t>
            </a:r>
            <a:r>
              <a:rPr lang="en-GB" dirty="0" err="1"/>
              <a:t>dit</a:t>
            </a:r>
            <a:r>
              <a:rPr lang="en-GB" dirty="0"/>
              <a:t> que </a:t>
            </a:r>
            <a:r>
              <a:rPr lang="en-GB" dirty="0" err="1"/>
              <a:t>lon</a:t>
            </a:r>
            <a:r>
              <a:rPr lang="en-GB" dirty="0"/>
              <a:t> lance des kernels</a:t>
            </a:r>
          </a:p>
          <a:p>
            <a:pPr marL="0" indent="0">
              <a:buFont typeface="+mj-lt"/>
              <a:buNone/>
            </a:pPr>
            <a:r>
              <a:rPr lang="en-GB" dirty="0"/>
              <a:t>1 Kernel </a:t>
            </a:r>
            <a:r>
              <a:rPr lang="en-GB" dirty="0" err="1"/>
              <a:t>est</a:t>
            </a:r>
            <a:r>
              <a:rPr lang="en-GB" dirty="0"/>
              <a:t> </a:t>
            </a:r>
            <a:r>
              <a:rPr lang="en-GB" dirty="0" err="1"/>
              <a:t>une</a:t>
            </a:r>
            <a:r>
              <a:rPr lang="en-GB" dirty="0"/>
              <a:t> portion </a:t>
            </a:r>
            <a:r>
              <a:rPr lang="en-GB" dirty="0" err="1"/>
              <a:t>parallèle</a:t>
            </a:r>
            <a:r>
              <a:rPr lang="en-GB" dirty="0"/>
              <a:t> d </a:t>
            </a:r>
            <a:r>
              <a:rPr lang="en-GB" dirty="0" err="1"/>
              <a:t>eprogramme</a:t>
            </a:r>
            <a:endParaRPr lang="en-GB" dirty="0"/>
          </a:p>
          <a:p>
            <a:pPr marL="0" indent="0">
              <a:buFont typeface="+mj-lt"/>
              <a:buNone/>
            </a:pPr>
            <a:endParaRPr lang="en-GB" dirty="0"/>
          </a:p>
          <a:p>
            <a:pPr marL="0" indent="0">
              <a:buFont typeface="+mj-lt"/>
              <a:buNone/>
            </a:pPr>
            <a:r>
              <a:rPr lang="en-GB" dirty="0"/>
              <a:t>Point 4</a:t>
            </a:r>
          </a:p>
          <a:p>
            <a:pPr marL="0" indent="0">
              <a:buFont typeface="+mj-lt"/>
              <a:buNone/>
            </a:pPr>
            <a:r>
              <a:rPr lang="en-GB" dirty="0"/>
              <a:t>Nested </a:t>
            </a:r>
            <a:r>
              <a:rPr lang="en-GB" dirty="0" err="1"/>
              <a:t>parallelisme</a:t>
            </a:r>
            <a:r>
              <a:rPr lang="en-GB" dirty="0"/>
              <a:t> – </a:t>
            </a:r>
            <a:r>
              <a:rPr lang="en-GB" dirty="0" err="1"/>
              <a:t>creer</a:t>
            </a:r>
            <a:r>
              <a:rPr lang="en-GB" dirty="0"/>
              <a:t> un kernel </a:t>
            </a:r>
            <a:r>
              <a:rPr lang="en-GB" dirty="0" err="1"/>
              <a:t>depuis</a:t>
            </a:r>
            <a:r>
              <a:rPr lang="en-GB" dirty="0"/>
              <a:t> un kernel pas possible sans </a:t>
            </a:r>
            <a:r>
              <a:rPr lang="en-GB" dirty="0" err="1"/>
              <a:t>le’introduction</a:t>
            </a:r>
            <a:r>
              <a:rPr lang="en-GB" dirty="0"/>
              <a:t> du Parallelism dynamic</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33</a:t>
            </a:fld>
            <a:endParaRPr lang="en-GB"/>
          </a:p>
        </p:txBody>
      </p:sp>
    </p:spTree>
    <p:extLst>
      <p:ext uri="{BB962C8B-B14F-4D97-AF65-F5344CB8AC3E}">
        <p14:creationId xmlns:p14="http://schemas.microsoft.com/office/powerpoint/2010/main" val="3797566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Point 0</a:t>
            </a:r>
          </a:p>
          <a:p>
            <a:pPr marL="0" indent="0">
              <a:buFont typeface="Arial" panose="020B0604020202020204" pitchFamily="34" charset="0"/>
              <a:buNone/>
            </a:pPr>
            <a:r>
              <a:rPr lang="en-GB" dirty="0"/>
              <a:t>Le GPU execute </a:t>
            </a:r>
            <a:r>
              <a:rPr lang="en-GB" dirty="0" err="1"/>
              <a:t>differents</a:t>
            </a:r>
            <a:r>
              <a:rPr lang="en-GB" dirty="0"/>
              <a:t> Kernel </a:t>
            </a:r>
            <a:r>
              <a:rPr lang="en-GB" dirty="0" err="1"/>
              <a:t>ou</a:t>
            </a:r>
            <a:r>
              <a:rPr lang="en-GB" dirty="0"/>
              <a:t> 1 kernel avec </a:t>
            </a:r>
            <a:r>
              <a:rPr lang="en-GB" dirty="0" err="1"/>
              <a:t>plusieurs</a:t>
            </a:r>
            <a:r>
              <a:rPr lang="en-GB" dirty="0"/>
              <a:t>  threads</a:t>
            </a:r>
          </a:p>
          <a:p>
            <a:pPr marL="0" indent="0">
              <a:buFont typeface="Arial" panose="020B0604020202020204" pitchFamily="34" charset="0"/>
              <a:buNone/>
            </a:pPr>
            <a:r>
              <a:rPr lang="en-GB" dirty="0"/>
              <a:t>On </a:t>
            </a:r>
            <a:r>
              <a:rPr lang="en-GB" dirty="0" err="1"/>
              <a:t>peut</a:t>
            </a:r>
            <a:r>
              <a:rPr lang="en-GB" dirty="0"/>
              <a:t> considerer </a:t>
            </a:r>
            <a:r>
              <a:rPr lang="en-GB" dirty="0" err="1"/>
              <a:t>l’execution</a:t>
            </a:r>
            <a:r>
              <a:rPr lang="en-GB" dirty="0"/>
              <a:t> d </a:t>
            </a:r>
            <a:r>
              <a:rPr lang="en-GB" dirty="0" err="1"/>
              <a:t>eplusieurs</a:t>
            </a:r>
            <a:r>
              <a:rPr lang="en-GB" dirty="0"/>
              <a:t> </a:t>
            </a:r>
            <a:r>
              <a:rPr lang="en-GB" dirty="0" err="1"/>
              <a:t>centaines</a:t>
            </a:r>
            <a:r>
              <a:rPr lang="en-GB" dirty="0"/>
              <a:t> / 1000 de threads d </a:t>
            </a:r>
            <a:r>
              <a:rPr lang="en-GB" dirty="0" err="1"/>
              <a:t>emaniere</a:t>
            </a:r>
            <a:r>
              <a:rPr lang="en-GB" dirty="0"/>
              <a:t> </a:t>
            </a:r>
            <a:r>
              <a:rPr lang="en-GB" dirty="0" err="1"/>
              <a:t>simiulatanée</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r>
              <a:rPr lang="en-GB" dirty="0"/>
              <a:t>1 thread </a:t>
            </a:r>
            <a:r>
              <a:rPr lang="en-GB" dirty="0" err="1"/>
              <a:t>est</a:t>
            </a:r>
            <a:r>
              <a:rPr lang="en-GB" dirty="0"/>
              <a:t> </a:t>
            </a:r>
            <a:r>
              <a:rPr lang="en-GB" dirty="0" err="1"/>
              <a:t>une</a:t>
            </a:r>
            <a:r>
              <a:rPr lang="en-GB" dirty="0"/>
              <a:t> instance d’un kernel qui </a:t>
            </a:r>
            <a:r>
              <a:rPr lang="en-GB" dirty="0" err="1"/>
              <a:t>tourne</a:t>
            </a:r>
            <a:r>
              <a:rPr lang="en-GB" dirty="0"/>
              <a:t> sur le GPU</a:t>
            </a:r>
          </a:p>
          <a:p>
            <a:pPr marL="0" indent="0">
              <a:buFont typeface="Arial" panose="020B0604020202020204" pitchFamily="34" charset="0"/>
              <a:buNone/>
            </a:pPr>
            <a:r>
              <a:rPr lang="en-GB" dirty="0" err="1"/>
              <a:t>Ces</a:t>
            </a:r>
            <a:r>
              <a:rPr lang="en-GB" dirty="0"/>
              <a:t> threads ne </a:t>
            </a:r>
            <a:r>
              <a:rPr lang="en-GB" dirty="0" err="1"/>
              <a:t>sont</a:t>
            </a:r>
            <a:r>
              <a:rPr lang="en-GB" dirty="0"/>
              <a:t> pas des threads </a:t>
            </a:r>
            <a:r>
              <a:rPr lang="en-GB" dirty="0" err="1"/>
              <a:t>Posix</a:t>
            </a:r>
            <a:r>
              <a:rPr lang="en-GB" dirty="0"/>
              <a:t> </a:t>
            </a:r>
          </a:p>
          <a:p>
            <a:pPr marL="0" indent="0">
              <a:buFont typeface="Arial" panose="020B0604020202020204" pitchFamily="34" charset="0"/>
              <a:buNone/>
            </a:pPr>
            <a:r>
              <a:rPr lang="en-GB" dirty="0"/>
              <a:t>Une de </a:t>
            </a:r>
            <a:r>
              <a:rPr lang="en-GB" dirty="0" err="1"/>
              <a:t>leur</a:t>
            </a:r>
            <a:r>
              <a:rPr lang="en-GB" dirty="0"/>
              <a:t> </a:t>
            </a:r>
            <a:r>
              <a:rPr lang="en-GB" dirty="0" err="1"/>
              <a:t>particularité</a:t>
            </a:r>
            <a:r>
              <a:rPr lang="en-GB" dirty="0"/>
              <a:t> </a:t>
            </a:r>
            <a:r>
              <a:rPr lang="en-GB" dirty="0" err="1"/>
              <a:t>est</a:t>
            </a:r>
            <a:r>
              <a:rPr lang="en-GB" dirty="0"/>
              <a:t> de </a:t>
            </a:r>
            <a:r>
              <a:rPr lang="en-GB" dirty="0" err="1"/>
              <a:t>permettre</a:t>
            </a:r>
            <a:r>
              <a:rPr lang="en-GB" dirty="0"/>
              <a:t> un </a:t>
            </a:r>
            <a:r>
              <a:rPr lang="en-GB" dirty="0" err="1"/>
              <a:t>changement</a:t>
            </a:r>
            <a:r>
              <a:rPr lang="en-GB" dirty="0"/>
              <a:t> de context </a:t>
            </a:r>
            <a:r>
              <a:rPr lang="en-GB" dirty="0" err="1"/>
              <a:t>tres</a:t>
            </a:r>
            <a:r>
              <a:rPr lang="en-GB" dirty="0"/>
              <a:t> </a:t>
            </a:r>
            <a:r>
              <a:rPr lang="en-GB" dirty="0" err="1"/>
              <a:t>rapide</a:t>
            </a:r>
            <a:r>
              <a:rPr lang="en-GB" dirty="0"/>
              <a:t> – </a:t>
            </a:r>
            <a:r>
              <a:rPr lang="en-GB" dirty="0" err="1"/>
              <a:t>quasiment</a:t>
            </a:r>
            <a:r>
              <a:rPr lang="en-GB" dirty="0"/>
              <a:t> </a:t>
            </a:r>
            <a:r>
              <a:rPr lang="en-GB" dirty="0" err="1"/>
              <a:t>cout</a:t>
            </a:r>
            <a:r>
              <a:rPr lang="en-GB" dirty="0"/>
              <a:t> zero.</a:t>
            </a:r>
          </a:p>
          <a:p>
            <a:pPr marL="0" indent="0">
              <a:buFont typeface="Arial" panose="020B0604020202020204" pitchFamily="34" charset="0"/>
              <a:buNone/>
            </a:pPr>
            <a:r>
              <a:rPr lang="en-GB" dirty="0"/>
              <a:t>Le </a:t>
            </a:r>
            <a:r>
              <a:rPr lang="en-GB" dirty="0" err="1"/>
              <a:t>modele</a:t>
            </a:r>
            <a:r>
              <a:rPr lang="en-GB" dirty="0"/>
              <a:t> </a:t>
            </a:r>
            <a:r>
              <a:rPr lang="en-GB" dirty="0" err="1"/>
              <a:t>autorise</a:t>
            </a:r>
            <a:r>
              <a:rPr lang="en-GB" dirty="0"/>
              <a:t> </a:t>
            </a:r>
            <a:r>
              <a:rPr lang="en-GB" dirty="0" err="1"/>
              <a:t>d’executer</a:t>
            </a:r>
            <a:r>
              <a:rPr lang="en-GB" dirty="0"/>
              <a:t> un </a:t>
            </a:r>
            <a:r>
              <a:rPr lang="en-GB" dirty="0" err="1"/>
              <a:t>seul</a:t>
            </a:r>
            <a:r>
              <a:rPr lang="en-GB" dirty="0"/>
              <a:t> thread sur le GPU – </a:t>
            </a:r>
            <a:r>
              <a:rPr lang="en-GB" dirty="0" err="1"/>
              <a:t>ça</a:t>
            </a:r>
            <a:r>
              <a:rPr lang="en-GB" dirty="0"/>
              <a:t> </a:t>
            </a:r>
            <a:r>
              <a:rPr lang="en-GB" dirty="0" err="1"/>
              <a:t>marche</a:t>
            </a:r>
            <a:r>
              <a:rPr lang="en-GB" dirty="0"/>
              <a:t> </a:t>
            </a:r>
            <a:r>
              <a:rPr lang="en-GB" dirty="0" err="1"/>
              <a:t>mais</a:t>
            </a:r>
            <a:r>
              <a:rPr lang="en-GB" dirty="0"/>
              <a:t> sera </a:t>
            </a:r>
            <a:r>
              <a:rPr lang="en-GB" dirty="0" err="1"/>
              <a:t>clairement</a:t>
            </a:r>
            <a:r>
              <a:rPr lang="en-GB" dirty="0"/>
              <a:t> </a:t>
            </a:r>
            <a:r>
              <a:rPr lang="en-GB" dirty="0" err="1"/>
              <a:t>inefficace</a:t>
            </a:r>
            <a:endParaRPr lang="en-GB" dirty="0"/>
          </a:p>
          <a:p>
            <a:pPr marL="0" indent="0">
              <a:buFont typeface="Arial" panose="020B0604020202020204" pitchFamily="34" charset="0"/>
              <a:buNone/>
            </a:pPr>
            <a:r>
              <a:rPr lang="en-GB" dirty="0" err="1"/>
              <a:t>Rappelez</a:t>
            </a:r>
            <a:r>
              <a:rPr lang="en-GB" dirty="0"/>
              <a:t> </a:t>
            </a:r>
            <a:r>
              <a:rPr lang="en-GB" dirty="0" err="1"/>
              <a:t>vous</a:t>
            </a:r>
            <a:r>
              <a:rPr lang="en-GB" dirty="0"/>
              <a:t> les slides </a:t>
            </a:r>
            <a:r>
              <a:rPr lang="en-GB" dirty="0" err="1"/>
              <a:t>précedant</a:t>
            </a:r>
            <a:r>
              <a:rPr lang="en-GB" dirty="0"/>
              <a:t> avec le bus PCI et le temps necessaire pour </a:t>
            </a:r>
            <a:r>
              <a:rPr lang="en-GB" dirty="0" err="1"/>
              <a:t>amener</a:t>
            </a:r>
            <a:r>
              <a:rPr lang="en-GB" dirty="0"/>
              <a:t> les </a:t>
            </a:r>
            <a:r>
              <a:rPr lang="en-GB" dirty="0" err="1"/>
              <a:t>données</a:t>
            </a:r>
            <a:r>
              <a:rPr lang="en-GB" dirty="0"/>
              <a:t> du host </a:t>
            </a:r>
            <a:r>
              <a:rPr lang="en-GB" dirty="0" err="1"/>
              <a:t>vers</a:t>
            </a:r>
            <a:r>
              <a:rPr lang="en-GB" dirty="0"/>
              <a:t> le GPU. Ona </a:t>
            </a:r>
            <a:r>
              <a:rPr lang="en-GB" dirty="0" err="1"/>
              <a:t>besoin</a:t>
            </a:r>
            <a:r>
              <a:rPr lang="en-GB" dirty="0"/>
              <a:t> </a:t>
            </a:r>
            <a:r>
              <a:rPr lang="en-GB" dirty="0" err="1"/>
              <a:t>d’avoir</a:t>
            </a:r>
            <a:r>
              <a:rPr lang="en-GB" dirty="0"/>
              <a:t> </a:t>
            </a:r>
            <a:r>
              <a:rPr lang="en-GB" dirty="0" err="1"/>
              <a:t>plusieurs</a:t>
            </a:r>
            <a:r>
              <a:rPr lang="en-GB" dirty="0"/>
              <a:t> </a:t>
            </a:r>
            <a:r>
              <a:rPr lang="en-GB" dirty="0" err="1"/>
              <a:t>htreads</a:t>
            </a:r>
            <a:r>
              <a:rPr lang="en-GB" dirty="0"/>
              <a:t> </a:t>
            </a:r>
            <a:r>
              <a:rPr lang="en-GB" dirty="0" err="1"/>
              <a:t>afin</a:t>
            </a:r>
            <a:r>
              <a:rPr lang="en-GB" dirty="0"/>
              <a:t> de </a:t>
            </a:r>
            <a:r>
              <a:rPr lang="en-GB" dirty="0" err="1"/>
              <a:t>pouvoir</a:t>
            </a:r>
            <a:r>
              <a:rPr lang="en-GB" dirty="0"/>
              <a:t> masquer </a:t>
            </a:r>
            <a:r>
              <a:rPr lang="en-GB" dirty="0" err="1"/>
              <a:t>ces</a:t>
            </a:r>
            <a:r>
              <a:rPr lang="en-GB" dirty="0"/>
              <a:t> </a:t>
            </a:r>
            <a:r>
              <a:rPr lang="en-GB" dirty="0" err="1"/>
              <a:t>tempsd</a:t>
            </a:r>
            <a:r>
              <a:rPr lang="en-GB" dirty="0"/>
              <a:t> e </a:t>
            </a:r>
            <a:r>
              <a:rPr lang="en-GB" dirty="0" err="1"/>
              <a:t>transfert</a:t>
            </a: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a:t>
            </a:r>
          </a:p>
          <a:p>
            <a:pPr marL="0" indent="0">
              <a:buFont typeface="Arial" panose="020B0604020202020204" pitchFamily="34" charset="0"/>
              <a:buNone/>
            </a:pPr>
            <a:r>
              <a:rPr lang="en-GB" dirty="0" err="1"/>
              <a:t>Chaque</a:t>
            </a:r>
            <a:r>
              <a:rPr lang="en-GB" dirty="0"/>
              <a:t> thread qui executer par un kernel execute le meme code</a:t>
            </a:r>
          </a:p>
          <a:p>
            <a:pPr marL="0" indent="0">
              <a:buFont typeface="Arial" panose="020B0604020202020204" pitchFamily="34" charset="0"/>
              <a:buNone/>
            </a:pPr>
            <a:r>
              <a:rPr lang="en-GB" dirty="0" err="1"/>
              <a:t>Mais</a:t>
            </a:r>
            <a:r>
              <a:rPr lang="en-GB" dirty="0"/>
              <a:t> le </a:t>
            </a:r>
            <a:r>
              <a:rPr lang="en-GB" dirty="0" err="1"/>
              <a:t>code_path</a:t>
            </a:r>
            <a:r>
              <a:rPr lang="en-GB" dirty="0"/>
              <a:t> / la section de code qui sera </a:t>
            </a:r>
            <a:r>
              <a:rPr lang="en-GB" dirty="0" err="1"/>
              <a:t>rellement</a:t>
            </a:r>
            <a:r>
              <a:rPr lang="en-GB" dirty="0"/>
              <a:t> execute </a:t>
            </a:r>
            <a:r>
              <a:rPr lang="en-GB" dirty="0" err="1"/>
              <a:t>peut</a:t>
            </a:r>
            <a:r>
              <a:rPr lang="en-GB" dirty="0"/>
              <a:t> </a:t>
            </a:r>
            <a:r>
              <a:rPr lang="en-GB" dirty="0" err="1"/>
              <a:t>etre</a:t>
            </a:r>
            <a:r>
              <a:rPr lang="en-GB" dirty="0"/>
              <a:t> </a:t>
            </a:r>
            <a:r>
              <a:rPr lang="en-GB" dirty="0" err="1"/>
              <a:t>differente</a:t>
            </a:r>
            <a:endParaRPr lang="en-GB" dirty="0"/>
          </a:p>
          <a:p>
            <a:pPr marL="0" indent="0">
              <a:buFont typeface="Arial" panose="020B0604020202020204" pitchFamily="34" charset="0"/>
              <a:buNone/>
            </a:pPr>
            <a:r>
              <a:rPr lang="en-GB" dirty="0" err="1"/>
              <a:t>En</a:t>
            </a:r>
            <a:r>
              <a:rPr lang="en-GB" dirty="0"/>
              <a:t> </a:t>
            </a:r>
            <a:r>
              <a:rPr lang="en-GB" dirty="0" err="1"/>
              <a:t>effet</a:t>
            </a:r>
            <a:r>
              <a:rPr lang="en-GB" dirty="0"/>
              <a:t> on </a:t>
            </a:r>
            <a:r>
              <a:rPr lang="en-GB" dirty="0" err="1"/>
              <a:t>peut</a:t>
            </a:r>
            <a:r>
              <a:rPr lang="en-GB" dirty="0"/>
              <a:t> utiliser des </a:t>
            </a:r>
            <a:r>
              <a:rPr lang="en-GB" dirty="0" err="1"/>
              <a:t>mécanismes</a:t>
            </a:r>
            <a:r>
              <a:rPr lang="en-GB" dirty="0"/>
              <a:t> de </a:t>
            </a:r>
            <a:r>
              <a:rPr lang="en-GB" dirty="0" err="1"/>
              <a:t>branchement</a:t>
            </a:r>
            <a:r>
              <a:rPr lang="en-GB" dirty="0"/>
              <a:t> </a:t>
            </a:r>
            <a:r>
              <a:rPr lang="en-GB" dirty="0" err="1"/>
              <a:t>conditionnelles</a:t>
            </a:r>
            <a:r>
              <a:rPr lang="en-GB" dirty="0"/>
              <a:t> / par </a:t>
            </a:r>
            <a:r>
              <a:rPr lang="en-GB" dirty="0" err="1"/>
              <a:t>exemple</a:t>
            </a:r>
            <a:r>
              <a:rPr lang="en-GB" dirty="0"/>
              <a:t> </a:t>
            </a:r>
            <a:r>
              <a:rPr lang="en-GB" dirty="0" err="1"/>
              <a:t>controlé</a:t>
            </a:r>
            <a:r>
              <a:rPr lang="en-GB" dirty="0"/>
              <a:t> par </a:t>
            </a:r>
            <a:r>
              <a:rPr lang="en-GB" dirty="0" err="1"/>
              <a:t>el</a:t>
            </a:r>
            <a:r>
              <a:rPr lang="en-GB" dirty="0"/>
              <a:t> thread ID pour faire varier le code </a:t>
            </a:r>
            <a:r>
              <a:rPr lang="en-GB" dirty="0" err="1"/>
              <a:t>reellement</a:t>
            </a:r>
            <a:r>
              <a:rPr lang="en-GB" dirty="0"/>
              <a:t> execute</a:t>
            </a:r>
          </a:p>
          <a:p>
            <a:pPr marL="0" indent="0">
              <a:buFont typeface="Arial" panose="020B0604020202020204" pitchFamily="34" charset="0"/>
              <a:buNone/>
            </a:pPr>
            <a:r>
              <a:rPr lang="en-GB" dirty="0" err="1"/>
              <a:t>Apres</a:t>
            </a:r>
            <a:r>
              <a:rPr lang="en-GB" dirty="0"/>
              <a:t> on </a:t>
            </a:r>
            <a:r>
              <a:rPr lang="en-GB" dirty="0" err="1"/>
              <a:t>peut</a:t>
            </a:r>
            <a:r>
              <a:rPr lang="en-GB" dirty="0"/>
              <a:t> </a:t>
            </a:r>
            <a:r>
              <a:rPr lang="en-GB" dirty="0" err="1"/>
              <a:t>discuter</a:t>
            </a:r>
            <a:r>
              <a:rPr lang="en-GB" dirty="0"/>
              <a:t> de </a:t>
            </a:r>
            <a:r>
              <a:rPr lang="en-GB" dirty="0" err="1"/>
              <a:t>l’efficacité</a:t>
            </a:r>
            <a:r>
              <a:rPr lang="en-GB" dirty="0"/>
              <a:t> </a:t>
            </a:r>
            <a:r>
              <a:rPr lang="en-GB" dirty="0" err="1"/>
              <a:t>parallèle</a:t>
            </a:r>
            <a:r>
              <a:rPr lang="en-GB" dirty="0"/>
              <a:t> de </a:t>
            </a:r>
            <a:r>
              <a:rPr lang="en-GB" dirty="0" err="1"/>
              <a:t>ce</a:t>
            </a:r>
            <a:r>
              <a:rPr lang="en-GB" dirty="0"/>
              <a:t> type </a:t>
            </a:r>
            <a:r>
              <a:rPr lang="en-GB" dirty="0" err="1"/>
              <a:t>d’approche</a:t>
            </a:r>
            <a:r>
              <a:rPr lang="en-GB" dirty="0"/>
              <a:t> (imbalance, famine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a:t>
            </a:r>
          </a:p>
          <a:p>
            <a:pPr marL="0" indent="0">
              <a:buFont typeface="Arial" panose="020B0604020202020204" pitchFamily="34" charset="0"/>
              <a:buNone/>
            </a:pPr>
            <a:r>
              <a:rPr lang="en-GB" dirty="0" err="1">
                <a:solidFill>
                  <a:srgbClr val="FF0000"/>
                </a:solidFill>
              </a:rPr>
              <a:t>En</a:t>
            </a:r>
            <a:r>
              <a:rPr lang="en-GB" dirty="0">
                <a:solidFill>
                  <a:srgbClr val="FF0000"/>
                </a:solidFill>
              </a:rPr>
              <a:t> </a:t>
            </a:r>
            <a:r>
              <a:rPr lang="en-GB" dirty="0" err="1">
                <a:solidFill>
                  <a:srgbClr val="FF0000"/>
                </a:solidFill>
              </a:rPr>
              <a:t>effet</a:t>
            </a:r>
            <a:r>
              <a:rPr lang="en-GB" dirty="0">
                <a:solidFill>
                  <a:srgbClr val="FF0000"/>
                </a:solidFill>
              </a:rPr>
              <a:t> </a:t>
            </a:r>
            <a:r>
              <a:rPr lang="en-GB" dirty="0" err="1">
                <a:solidFill>
                  <a:srgbClr val="FF0000"/>
                </a:solidFill>
              </a:rPr>
              <a:t>tous</a:t>
            </a:r>
            <a:r>
              <a:rPr lang="en-GB" dirty="0">
                <a:solidFill>
                  <a:srgbClr val="FF0000"/>
                </a:solidFill>
              </a:rPr>
              <a:t> les threads ne </a:t>
            </a:r>
            <a:r>
              <a:rPr lang="en-GB" dirty="0" err="1">
                <a:solidFill>
                  <a:srgbClr val="FF0000"/>
                </a:solidFill>
              </a:rPr>
              <a:t>s’executant</a:t>
            </a:r>
            <a:r>
              <a:rPr lang="en-GB" dirty="0">
                <a:solidFill>
                  <a:srgbClr val="FF0000"/>
                </a:solidFill>
              </a:rPr>
              <a:t> pas </a:t>
            </a:r>
            <a:r>
              <a:rPr lang="en-GB" dirty="0" err="1">
                <a:solidFill>
                  <a:srgbClr val="FF0000"/>
                </a:solidFill>
              </a:rPr>
              <a:t>en</a:t>
            </a:r>
            <a:r>
              <a:rPr lang="en-GB" dirty="0">
                <a:solidFill>
                  <a:srgbClr val="FF0000"/>
                </a:solidFill>
              </a:rPr>
              <a:t> meme temps. Le </a:t>
            </a:r>
            <a:r>
              <a:rPr lang="en-GB" dirty="0" err="1">
                <a:solidFill>
                  <a:srgbClr val="FF0000"/>
                </a:solidFill>
              </a:rPr>
              <a:t>lancement</a:t>
            </a:r>
            <a:r>
              <a:rPr lang="en-GB" dirty="0">
                <a:solidFill>
                  <a:srgbClr val="FF0000"/>
                </a:solidFill>
              </a:rPr>
              <a:t> des kernels </a:t>
            </a:r>
            <a:r>
              <a:rPr lang="en-GB" dirty="0" err="1">
                <a:solidFill>
                  <a:srgbClr val="FF0000"/>
                </a:solidFill>
              </a:rPr>
              <a:t>est</a:t>
            </a:r>
            <a:r>
              <a:rPr lang="en-GB" dirty="0">
                <a:solidFill>
                  <a:srgbClr val="FF0000"/>
                </a:solidFill>
              </a:rPr>
              <a:t> </a:t>
            </a:r>
            <a:r>
              <a:rPr lang="en-GB" dirty="0" err="1">
                <a:solidFill>
                  <a:srgbClr val="FF0000"/>
                </a:solidFill>
              </a:rPr>
              <a:t>asynchrones</a:t>
            </a:r>
            <a:r>
              <a:rPr lang="en-GB" dirty="0">
                <a:solidFill>
                  <a:srgbClr val="FF0000"/>
                </a:solidFill>
              </a:rPr>
              <a:t>, </a:t>
            </a:r>
            <a:r>
              <a:rPr lang="en-GB" dirty="0" err="1">
                <a:solidFill>
                  <a:srgbClr val="FF0000"/>
                </a:solidFill>
              </a:rPr>
              <a:t>c’est</a:t>
            </a:r>
            <a:r>
              <a:rPr lang="en-GB" dirty="0">
                <a:solidFill>
                  <a:srgbClr val="FF0000"/>
                </a:solidFill>
              </a:rPr>
              <a:t> dernier </a:t>
            </a:r>
            <a:r>
              <a:rPr lang="en-GB" dirty="0" err="1">
                <a:solidFill>
                  <a:srgbClr val="FF0000"/>
                </a:solidFill>
              </a:rPr>
              <a:t>sont</a:t>
            </a:r>
            <a:r>
              <a:rPr lang="en-GB" dirty="0">
                <a:solidFill>
                  <a:srgbClr val="FF0000"/>
                </a:solidFill>
              </a:rPr>
              <a:t> places dans </a:t>
            </a:r>
            <a:r>
              <a:rPr lang="en-GB" dirty="0" err="1">
                <a:solidFill>
                  <a:srgbClr val="FF0000"/>
                </a:solidFill>
              </a:rPr>
              <a:t>une</a:t>
            </a:r>
            <a:r>
              <a:rPr lang="en-GB" dirty="0">
                <a:solidFill>
                  <a:srgbClr val="FF0000"/>
                </a:solidFill>
              </a:rPr>
              <a:t> file </a:t>
            </a:r>
            <a:r>
              <a:rPr lang="en-GB" dirty="0" err="1">
                <a:solidFill>
                  <a:srgbClr val="FF0000"/>
                </a:solidFill>
              </a:rPr>
              <a:t>d’attente</a:t>
            </a:r>
            <a:endParaRPr lang="en-GB" dirty="0">
              <a:solidFill>
                <a:srgbClr val="FF0000"/>
              </a:solidFill>
            </a:endParaRPr>
          </a:p>
          <a:p>
            <a:pPr marL="0" indent="0">
              <a:buFont typeface="Arial" panose="020B0604020202020204" pitchFamily="34" charset="0"/>
              <a:buNone/>
            </a:pPr>
            <a:r>
              <a:rPr lang="en-GB" dirty="0" err="1">
                <a:solidFill>
                  <a:srgbClr val="FF0000"/>
                </a:solidFill>
              </a:rPr>
              <a:t>Deplus</a:t>
            </a:r>
            <a:r>
              <a:rPr lang="en-GB" dirty="0">
                <a:solidFill>
                  <a:srgbClr val="FF0000"/>
                </a:solidFill>
              </a:rPr>
              <a:t>, </a:t>
            </a:r>
            <a:r>
              <a:rPr lang="en-GB" dirty="0" err="1">
                <a:solidFill>
                  <a:srgbClr val="FF0000"/>
                </a:solidFill>
              </a:rPr>
              <a:t>c’est</a:t>
            </a:r>
            <a:r>
              <a:rPr lang="en-GB" dirty="0">
                <a:solidFill>
                  <a:srgbClr val="FF0000"/>
                </a:solidFill>
              </a:rPr>
              <a:t> </a:t>
            </a:r>
            <a:r>
              <a:rPr lang="en-GB" dirty="0" err="1">
                <a:solidFill>
                  <a:srgbClr val="FF0000"/>
                </a:solidFill>
              </a:rPr>
              <a:t>lié</a:t>
            </a:r>
            <a:r>
              <a:rPr lang="en-GB" dirty="0">
                <a:solidFill>
                  <a:srgbClr val="FF0000"/>
                </a:solidFill>
              </a:rPr>
              <a:t> à </a:t>
            </a:r>
            <a:r>
              <a:rPr lang="en-GB" dirty="0" err="1">
                <a:solidFill>
                  <a:srgbClr val="FF0000"/>
                </a:solidFill>
              </a:rPr>
              <a:t>l’organisation</a:t>
            </a:r>
            <a:r>
              <a:rPr lang="en-GB" dirty="0">
                <a:solidFill>
                  <a:srgbClr val="FF0000"/>
                </a:solidFill>
              </a:rPr>
              <a:t> </a:t>
            </a:r>
            <a:r>
              <a:rPr lang="en-GB" dirty="0" err="1">
                <a:solidFill>
                  <a:srgbClr val="FF0000"/>
                </a:solidFill>
              </a:rPr>
              <a:t>hierarchique</a:t>
            </a:r>
            <a:r>
              <a:rPr lang="en-GB" dirty="0">
                <a:solidFill>
                  <a:srgbClr val="FF0000"/>
                </a:solidFill>
              </a:rPr>
              <a:t> des </a:t>
            </a:r>
            <a:r>
              <a:rPr lang="en-GB" dirty="0" err="1">
                <a:solidFill>
                  <a:srgbClr val="FF0000"/>
                </a:solidFill>
              </a:rPr>
              <a:t>ressources</a:t>
            </a:r>
            <a:r>
              <a:rPr lang="en-GB" dirty="0">
                <a:solidFill>
                  <a:srgbClr val="FF0000"/>
                </a:solidFill>
              </a:rPr>
              <a:t> – </a:t>
            </a:r>
            <a:r>
              <a:rPr lang="en-GB" dirty="0" err="1">
                <a:solidFill>
                  <a:srgbClr val="FF0000"/>
                </a:solidFill>
              </a:rPr>
              <a:t>vue</a:t>
            </a:r>
            <a:r>
              <a:rPr lang="en-GB" dirty="0">
                <a:solidFill>
                  <a:srgbClr val="FF0000"/>
                </a:solidFill>
              </a:rPr>
              <a:t> </a:t>
            </a:r>
            <a:r>
              <a:rPr lang="en-GB" dirty="0" err="1">
                <a:solidFill>
                  <a:srgbClr val="FF0000"/>
                </a:solidFill>
              </a:rPr>
              <a:t>antérieurement</a:t>
            </a:r>
            <a:r>
              <a:rPr lang="en-GB" dirty="0">
                <a:solidFill>
                  <a:srgbClr val="FF0000"/>
                </a:solidFill>
              </a:rPr>
              <a:t> </a:t>
            </a:r>
            <a:r>
              <a:rPr lang="en-GB" dirty="0" err="1">
                <a:solidFill>
                  <a:srgbClr val="FF0000"/>
                </a:solidFill>
              </a:rPr>
              <a:t>mais</a:t>
            </a:r>
            <a:r>
              <a:rPr lang="en-GB" dirty="0">
                <a:solidFill>
                  <a:srgbClr val="FF0000"/>
                </a:solidFill>
              </a:rPr>
              <a:t> </a:t>
            </a:r>
            <a:r>
              <a:rPr lang="en-GB" dirty="0" err="1">
                <a:solidFill>
                  <a:srgbClr val="FF0000"/>
                </a:solidFill>
              </a:rPr>
              <a:t>également</a:t>
            </a:r>
            <a:r>
              <a:rPr lang="en-GB" dirty="0">
                <a:solidFill>
                  <a:srgbClr val="FF0000"/>
                </a:solidFill>
              </a:rPr>
              <a:t> aux decisions de </a:t>
            </a:r>
            <a:r>
              <a:rPr lang="en-GB" dirty="0" err="1">
                <a:solidFill>
                  <a:srgbClr val="FF0000"/>
                </a:solidFill>
              </a:rPr>
              <a:t>l’ordonnanceur</a:t>
            </a:r>
            <a:r>
              <a:rPr lang="en-GB" dirty="0">
                <a:solidFill>
                  <a:srgbClr val="FF0000"/>
                </a:solidFill>
              </a:rPr>
              <a:t> qui decide de la politique d </a:t>
            </a:r>
            <a:r>
              <a:rPr lang="en-GB" dirty="0" err="1">
                <a:solidFill>
                  <a:srgbClr val="FF0000"/>
                </a:solidFill>
              </a:rPr>
              <a:t>eplacement</a:t>
            </a:r>
            <a:r>
              <a:rPr lang="en-GB" dirty="0">
                <a:solidFill>
                  <a:srgbClr val="FF0000"/>
                </a:solidFill>
              </a:rPr>
              <a:t> (section </a:t>
            </a:r>
            <a:r>
              <a:rPr lang="en-GB" dirty="0" err="1">
                <a:solidFill>
                  <a:srgbClr val="FF0000"/>
                </a:solidFill>
              </a:rPr>
              <a:t>suivante</a:t>
            </a:r>
            <a:r>
              <a:rPr lang="en-GB" dirty="0">
                <a:solidFill>
                  <a:srgbClr val="FF0000"/>
                </a:solidFill>
              </a:rPr>
              <a:t>).</a:t>
            </a:r>
          </a:p>
          <a:p>
            <a:pPr marL="0" indent="0">
              <a:buFont typeface="Arial" panose="020B0604020202020204" pitchFamily="34" charset="0"/>
              <a:buNone/>
            </a:pPr>
            <a:r>
              <a:rPr lang="en-GB" dirty="0" err="1">
                <a:solidFill>
                  <a:srgbClr val="FF0000"/>
                </a:solidFill>
              </a:rPr>
              <a:t>Globalement</a:t>
            </a:r>
            <a:r>
              <a:rPr lang="en-GB" dirty="0">
                <a:solidFill>
                  <a:srgbClr val="FF0000"/>
                </a:solidFill>
              </a:rPr>
              <a:t>, il faut </a:t>
            </a:r>
            <a:r>
              <a:rPr lang="en-GB" dirty="0" err="1">
                <a:solidFill>
                  <a:srgbClr val="FF0000"/>
                </a:solidFill>
              </a:rPr>
              <a:t>retenir</a:t>
            </a:r>
            <a:r>
              <a:rPr lang="en-GB" dirty="0">
                <a:solidFill>
                  <a:srgbClr val="FF0000"/>
                </a:solidFill>
              </a:rPr>
              <a:t> que les taches </a:t>
            </a:r>
            <a:r>
              <a:rPr lang="en-GB" dirty="0" err="1">
                <a:solidFill>
                  <a:srgbClr val="FF0000"/>
                </a:solidFill>
              </a:rPr>
              <a:t>s’executant</a:t>
            </a:r>
            <a:r>
              <a:rPr lang="en-GB" dirty="0">
                <a:solidFill>
                  <a:srgbClr val="FF0000"/>
                </a:solidFill>
              </a:rPr>
              <a:t> de manière </a:t>
            </a:r>
            <a:r>
              <a:rPr lang="en-GB" dirty="0" err="1">
                <a:solidFill>
                  <a:srgbClr val="FF0000"/>
                </a:solidFill>
              </a:rPr>
              <a:t>asynchrones</a:t>
            </a:r>
            <a:r>
              <a:rPr lang="en-GB" dirty="0">
                <a:solidFill>
                  <a:srgbClr val="FF0000"/>
                </a:solidFill>
              </a:rPr>
              <a:t> </a:t>
            </a:r>
            <a:r>
              <a:rPr lang="en-GB" dirty="0" err="1">
                <a:solidFill>
                  <a:srgbClr val="FF0000"/>
                </a:solidFill>
              </a:rPr>
              <a:t>mais</a:t>
            </a:r>
            <a:r>
              <a:rPr lang="en-GB" dirty="0">
                <a:solidFill>
                  <a:srgbClr val="FF0000"/>
                </a:solidFill>
              </a:rPr>
              <a:t> que les </a:t>
            </a:r>
            <a:r>
              <a:rPr lang="en-GB" dirty="0" err="1">
                <a:solidFill>
                  <a:srgbClr val="FF0000"/>
                </a:solidFill>
              </a:rPr>
              <a:t>dépdences</a:t>
            </a:r>
            <a:r>
              <a:rPr lang="en-GB" dirty="0">
                <a:solidFill>
                  <a:srgbClr val="FF0000"/>
                </a:solidFill>
              </a:rPr>
              <a:t> entre </a:t>
            </a:r>
            <a:r>
              <a:rPr lang="en-GB" dirty="0" err="1">
                <a:solidFill>
                  <a:srgbClr val="FF0000"/>
                </a:solidFill>
              </a:rPr>
              <a:t>appels</a:t>
            </a:r>
            <a:r>
              <a:rPr lang="en-GB" dirty="0">
                <a:solidFill>
                  <a:srgbClr val="FF0000"/>
                </a:solidFill>
              </a:rPr>
              <a:t> </a:t>
            </a:r>
            <a:r>
              <a:rPr lang="en-GB" dirty="0" err="1">
                <a:solidFill>
                  <a:srgbClr val="FF0000"/>
                </a:solidFill>
              </a:rPr>
              <a:t>sont</a:t>
            </a:r>
            <a:r>
              <a:rPr lang="en-GB" dirty="0">
                <a:solidFill>
                  <a:srgbClr val="FF0000"/>
                </a:solidFill>
              </a:rPr>
              <a:t> </a:t>
            </a:r>
            <a:r>
              <a:rPr lang="en-GB" dirty="0" err="1">
                <a:solidFill>
                  <a:srgbClr val="FF0000"/>
                </a:solidFill>
              </a:rPr>
              <a:t>respectées</a:t>
            </a:r>
            <a:r>
              <a:rPr lang="en-GB" dirty="0">
                <a:solidFill>
                  <a:srgbClr val="FF0000"/>
                </a:solidFill>
              </a:rPr>
              <a:t>.</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a:t>
            </a:r>
          </a:p>
          <a:p>
            <a:pPr marL="0" indent="0">
              <a:buFont typeface="Arial" panose="020B0604020202020204" pitchFamily="34" charset="0"/>
              <a:buNone/>
            </a:pPr>
            <a:r>
              <a:rPr lang="en-GB" dirty="0"/>
              <a:t>Un kernel </a:t>
            </a:r>
            <a:r>
              <a:rPr lang="en-GB" dirty="0" err="1"/>
              <a:t>est</a:t>
            </a:r>
            <a:r>
              <a:rPr lang="en-GB" dirty="0"/>
              <a:t> </a:t>
            </a:r>
            <a:r>
              <a:rPr lang="en-GB" dirty="0" err="1"/>
              <a:t>donc</a:t>
            </a:r>
            <a:r>
              <a:rPr lang="en-GB" dirty="0"/>
              <a:t> </a:t>
            </a:r>
            <a:r>
              <a:rPr lang="en-GB" dirty="0" err="1"/>
              <a:t>une</a:t>
            </a:r>
            <a:r>
              <a:rPr lang="en-GB" dirty="0"/>
              <a:t> collection/array de threads </a:t>
            </a:r>
            <a:r>
              <a:rPr lang="en-GB" dirty="0" err="1"/>
              <a:t>en</a:t>
            </a:r>
            <a:r>
              <a:rPr lang="en-GB" dirty="0"/>
              <a:t> </a:t>
            </a:r>
            <a:r>
              <a:rPr lang="en-GB" dirty="0" err="1"/>
              <a:t>parallele</a:t>
            </a:r>
            <a:r>
              <a:rPr lang="en-GB" dirty="0"/>
              <a:t> – </a:t>
            </a:r>
            <a:r>
              <a:rPr lang="en-GB" dirty="0" err="1"/>
              <a:t>plisuers</a:t>
            </a:r>
            <a:r>
              <a:rPr lang="en-GB" dirty="0"/>
              <a:t> </a:t>
            </a:r>
            <a:r>
              <a:rPr lang="en-GB" dirty="0" err="1"/>
              <a:t>milliers</a:t>
            </a:r>
            <a:endParaRPr lang="en-GB" dirty="0"/>
          </a:p>
          <a:p>
            <a:pPr marL="0" indent="0">
              <a:buFont typeface="Arial" panose="020B0604020202020204" pitchFamily="34" charset="0"/>
              <a:buNone/>
            </a:pPr>
            <a:r>
              <a:rPr lang="en-GB" dirty="0" err="1"/>
              <a:t>Chaque</a:t>
            </a:r>
            <a:r>
              <a:rPr lang="en-GB" dirty="0"/>
              <a:t> thread </a:t>
            </a:r>
            <a:r>
              <a:rPr lang="en-GB" dirty="0" err="1"/>
              <a:t>peut</a:t>
            </a:r>
            <a:r>
              <a:rPr lang="en-GB" dirty="0"/>
              <a:t> </a:t>
            </a:r>
            <a:r>
              <a:rPr lang="en-GB" dirty="0" err="1"/>
              <a:t>etre</a:t>
            </a:r>
            <a:r>
              <a:rPr lang="en-GB" dirty="0"/>
              <a:t> </a:t>
            </a:r>
            <a:r>
              <a:rPr lang="en-GB" dirty="0" err="1"/>
              <a:t>identifié</a:t>
            </a:r>
            <a:r>
              <a:rPr lang="en-GB" dirty="0"/>
              <a:t> </a:t>
            </a:r>
          </a:p>
          <a:p>
            <a:pPr marL="0" indent="0">
              <a:buFont typeface="Arial" panose="020B0604020202020204" pitchFamily="34" charset="0"/>
              <a:buNone/>
            </a:pPr>
            <a:r>
              <a:rPr lang="en-GB" dirty="0"/>
              <a:t>Thread__</a:t>
            </a:r>
            <a:r>
              <a:rPr lang="en-GB" dirty="0" err="1"/>
              <a:t>idx</a:t>
            </a:r>
            <a:r>
              <a:rPr lang="en-GB" dirty="0"/>
              <a:t> index = 3d struct. / X component </a:t>
            </a:r>
            <a:r>
              <a:rPr lang="en-GB" dirty="0" err="1"/>
              <a:t>est</a:t>
            </a:r>
            <a:r>
              <a:rPr lang="en-GB" dirty="0"/>
              <a:t> la 1dimension de </a:t>
            </a:r>
            <a:r>
              <a:rPr lang="en-GB" dirty="0" err="1"/>
              <a:t>l’index</a:t>
            </a:r>
            <a:r>
              <a:rPr lang="en-GB" dirty="0"/>
              <a:t> de threads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CCL</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34</a:t>
            </a:fld>
            <a:endParaRPr lang="en-GB"/>
          </a:p>
        </p:txBody>
      </p:sp>
    </p:spTree>
    <p:extLst>
      <p:ext uri="{BB962C8B-B14F-4D97-AF65-F5344CB8AC3E}">
        <p14:creationId xmlns:p14="http://schemas.microsoft.com/office/powerpoint/2010/main" val="1762454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Visuellement / Terminologie</a:t>
            </a:r>
          </a:p>
          <a:p>
            <a:endParaRPr lang="fr-FR" dirty="0"/>
          </a:p>
          <a:p>
            <a:endParaRPr lang="fr-FR" dirty="0"/>
          </a:p>
          <a:p>
            <a:r>
              <a:rPr lang="fr-FR" dirty="0"/>
              <a:t>Point 1</a:t>
            </a:r>
          </a:p>
          <a:p>
            <a:r>
              <a:rPr lang="fr-FR" dirty="0"/>
              <a:t>Les threads sont divisée en blocs – </a:t>
            </a:r>
          </a:p>
          <a:p>
            <a:r>
              <a:rPr lang="fr-FR" dirty="0"/>
              <a:t>supposant 100 000 threads - Chaque blocs contient 128 threads – par exemple</a:t>
            </a:r>
          </a:p>
          <a:p>
            <a:r>
              <a:rPr lang="fr-FR" dirty="0"/>
              <a:t>Les blocs mise ensemble forme une grille</a:t>
            </a:r>
          </a:p>
          <a:p>
            <a:endParaRPr lang="fr-FR" dirty="0"/>
          </a:p>
          <a:p>
            <a:endParaRPr lang="fr-FR" dirty="0"/>
          </a:p>
          <a:p>
            <a:r>
              <a:rPr lang="fr-FR" dirty="0"/>
              <a:t>Point 2</a:t>
            </a:r>
          </a:p>
          <a:p>
            <a:r>
              <a:rPr lang="fr-FR" dirty="0"/>
              <a:t>Exécuter un kernel c’est exécuter une grille de blocs de threads</a:t>
            </a:r>
          </a:p>
          <a:p>
            <a:endParaRPr lang="fr-FR" dirty="0"/>
          </a:p>
          <a:p>
            <a:endParaRPr lang="fr-FR" dirty="0"/>
          </a:p>
          <a:p>
            <a:r>
              <a:rPr lang="fr-FR" dirty="0"/>
              <a:t>Point 3 – </a:t>
            </a:r>
            <a:r>
              <a:rPr lang="fr-FR" dirty="0" err="1"/>
              <a:t>Warps</a:t>
            </a:r>
            <a:endParaRPr lang="fr-FR" dirty="0"/>
          </a:p>
          <a:p>
            <a:r>
              <a:rPr lang="fr-FR" dirty="0"/>
              <a:t>Une granularité est les </a:t>
            </a:r>
            <a:r>
              <a:rPr lang="fr-FR" dirty="0" err="1"/>
              <a:t>Warps</a:t>
            </a:r>
            <a:r>
              <a:rPr lang="fr-FR" dirty="0"/>
              <a:t> (32 threads) – pas explicite mais utile pour l’ordonnancement des threads</a:t>
            </a:r>
          </a:p>
          <a:p>
            <a:r>
              <a:rPr lang="fr-FR" dirty="0"/>
              <a:t>Détailler dans le modèle d’exécution.</a:t>
            </a:r>
          </a:p>
          <a:p>
            <a:endParaRPr lang="fr-FR" dirty="0"/>
          </a:p>
          <a:p>
            <a:r>
              <a:rPr lang="fr-FR" dirty="0"/>
              <a:t>Point 4</a:t>
            </a:r>
          </a:p>
          <a:p>
            <a:r>
              <a:rPr lang="fr-FR" dirty="0" err="1"/>
              <a:t>Why</a:t>
            </a:r>
            <a:endParaRPr lang="fr-FR" dirty="0"/>
          </a:p>
          <a:p>
            <a:endParaRPr lang="fr-FR" dirty="0"/>
          </a:p>
          <a:p>
            <a:endParaRPr lang="fr-FR" dirty="0"/>
          </a:p>
          <a:p>
            <a:endParaRPr lang="fr-FR" dirty="0"/>
          </a:p>
          <a:p>
            <a:pPr marL="0" indent="0">
              <a:buFontTx/>
              <a:buNone/>
            </a:pPr>
            <a:r>
              <a:rPr lang="fr-FR" dirty="0"/>
              <a:t>Point 5</a:t>
            </a:r>
          </a:p>
          <a:p>
            <a:pPr marL="171450" indent="-171450">
              <a:buFontTx/>
              <a:buChar char="-"/>
            </a:pPr>
            <a:r>
              <a:rPr lang="fr-FR" dirty="0" err="1"/>
              <a:t>Ids</a:t>
            </a:r>
            <a:endParaRPr lang="fr-FR" dirty="0"/>
          </a:p>
          <a:p>
            <a:pPr marL="0" indent="0">
              <a:buFontTx/>
              <a:buNone/>
            </a:pPr>
            <a:r>
              <a:rPr lang="fr-FR" dirty="0"/>
              <a:t>Identifier ou on se </a:t>
            </a:r>
            <a:r>
              <a:rPr lang="fr-FR" dirty="0" err="1"/>
              <a:t>siture</a:t>
            </a:r>
            <a:r>
              <a:rPr lang="fr-FR" dirty="0"/>
              <a:t> dans la hiérarchie – </a:t>
            </a:r>
            <a:r>
              <a:rPr lang="fr-FR" dirty="0" err="1"/>
              <a:t>conecpt</a:t>
            </a:r>
            <a:r>
              <a:rPr lang="fr-FR" dirty="0"/>
              <a:t> similaire pour  MPI par exemple</a:t>
            </a:r>
          </a:p>
          <a:p>
            <a:pPr marL="0" indent="0">
              <a:buFontTx/>
              <a:buNone/>
            </a:pPr>
            <a:r>
              <a:rPr lang="fr-FR" dirty="0"/>
              <a:t>ID ; </a:t>
            </a:r>
            <a:r>
              <a:rPr lang="fr-FR" dirty="0" err="1"/>
              <a:t>thread_ID</a:t>
            </a:r>
            <a:r>
              <a:rPr lang="fr-FR" dirty="0"/>
              <a:t> dans le bloc /</a:t>
            </a:r>
          </a:p>
          <a:p>
            <a:pPr marL="0" indent="0">
              <a:buFontTx/>
              <a:buNone/>
            </a:pPr>
            <a:r>
              <a:rPr lang="fr-FR" dirty="0"/>
              <a:t>ID : pour le bloc dans le Grille</a:t>
            </a:r>
          </a:p>
          <a:p>
            <a:pPr marL="0" indent="0">
              <a:buFontTx/>
              <a:buNone/>
            </a:pPr>
            <a:r>
              <a:rPr lang="fr-FR" dirty="0"/>
              <a:t>Définie au moment du lancement du kernel</a:t>
            </a:r>
          </a:p>
          <a:p>
            <a:pPr marL="0" indent="0">
              <a:buFontTx/>
              <a:buNone/>
            </a:pPr>
            <a:r>
              <a:rPr lang="fr-FR" dirty="0"/>
              <a:t>Ici on voit un exemple 2D</a:t>
            </a:r>
          </a:p>
          <a:p>
            <a:pPr marL="0" indent="0">
              <a:buFontTx/>
              <a:buNone/>
            </a:pPr>
            <a:r>
              <a:rPr lang="fr-FR" dirty="0"/>
              <a:t>Ces </a:t>
            </a:r>
            <a:r>
              <a:rPr lang="fr-FR" dirty="0" err="1"/>
              <a:t>Ids</a:t>
            </a:r>
            <a:r>
              <a:rPr lang="fr-FR" dirty="0"/>
              <a:t> peuvent 1D, 2D, 3D – au moment du lancement des kernels</a:t>
            </a:r>
          </a:p>
          <a:p>
            <a:pPr marL="0" indent="0">
              <a:buFontTx/>
              <a:buNone/>
            </a:pPr>
            <a:endParaRPr lang="fr-FR" dirty="0"/>
          </a:p>
          <a:p>
            <a:pPr marL="0" indent="0">
              <a:buFontTx/>
              <a:buNone/>
            </a:pPr>
            <a:endParaRPr lang="fr-FR" dirty="0"/>
          </a:p>
          <a:p>
            <a:pPr marL="0" indent="0">
              <a:buFontTx/>
              <a:buNone/>
            </a:pPr>
            <a:r>
              <a:rPr lang="fr-FR" dirty="0"/>
              <a:t>On verra le mapping des  CUDA threads sur le </a:t>
            </a:r>
            <a:r>
              <a:rPr lang="fr-FR" dirty="0" err="1"/>
              <a:t>Cuda</a:t>
            </a:r>
            <a:r>
              <a:rPr lang="fr-FR" dirty="0"/>
              <a:t> </a:t>
            </a:r>
            <a:r>
              <a:rPr lang="fr-FR" dirty="0" err="1"/>
              <a:t>core</a:t>
            </a:r>
            <a:r>
              <a:rPr lang="fr-FR" dirty="0"/>
              <a:t> / des blocs sur les CUDA streaming </a:t>
            </a:r>
            <a:r>
              <a:rPr lang="fr-FR" dirty="0" err="1"/>
              <a:t>multiprocessor</a:t>
            </a:r>
            <a:r>
              <a:rPr lang="fr-FR" dirty="0"/>
              <a:t>  dans la section </a:t>
            </a:r>
            <a:r>
              <a:rPr lang="fr-FR" dirty="0" err="1"/>
              <a:t>consacée</a:t>
            </a:r>
            <a:r>
              <a:rPr lang="fr-FR" dirty="0"/>
              <a:t> au </a:t>
            </a:r>
            <a:r>
              <a:rPr lang="fr-FR" dirty="0" err="1"/>
              <a:t>modele</a:t>
            </a:r>
            <a:r>
              <a:rPr lang="fr-FR" dirty="0"/>
              <a:t> d’exécution</a:t>
            </a:r>
          </a:p>
          <a:p>
            <a:pPr marL="0" indent="0">
              <a:buFontTx/>
              <a:buNone/>
            </a:pPr>
            <a:endParaRPr lang="fr-FR" dirty="0"/>
          </a:p>
          <a:p>
            <a:pPr marL="171450" indent="-171450">
              <a:buFontTx/>
              <a:buChar char="-"/>
            </a:pPr>
            <a:endParaRPr lang="fr-FR" dirty="0"/>
          </a:p>
          <a:p>
            <a:pPr marL="0" indent="0">
              <a:buFontTx/>
              <a:buNone/>
            </a:pPr>
            <a:endParaRPr lang="fr-FR" dirty="0"/>
          </a:p>
          <a:p>
            <a:pPr marL="0" indent="0">
              <a:buFontTx/>
              <a:buNone/>
            </a:pPr>
            <a:endParaRPr lang="fr-FR" dirty="0"/>
          </a:p>
          <a:p>
            <a:pPr marL="171450" indent="-171450">
              <a:buFontTx/>
              <a:buChar char="-"/>
            </a:pPr>
            <a:endParaRPr lang="fr-FR" dirty="0"/>
          </a:p>
          <a:p>
            <a:pPr marL="171450" indent="-171450">
              <a:buFontTx/>
              <a:buChar char="-"/>
            </a:pPr>
            <a:endParaRPr lang="fr-FR" dirty="0"/>
          </a:p>
          <a:p>
            <a:pPr marL="171450" indent="-171450">
              <a:buFontTx/>
              <a:buChar char="-"/>
            </a:pPr>
            <a:endParaRPr lang="fr-FR" dirty="0"/>
          </a:p>
          <a:p>
            <a:pPr marL="171450" indent="-171450">
              <a:buFontTx/>
              <a:buChar char="-"/>
            </a:pPr>
            <a:endParaRPr lang="fr-FR"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35</a:t>
            </a:fld>
            <a:endParaRPr lang="en-GB"/>
          </a:p>
        </p:txBody>
      </p:sp>
    </p:spTree>
    <p:extLst>
      <p:ext uri="{BB962C8B-B14F-4D97-AF65-F5344CB8AC3E}">
        <p14:creationId xmlns:p14="http://schemas.microsoft.com/office/powerpoint/2010/main" val="1696630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Quelques remarques concernant le </a:t>
            </a:r>
            <a:r>
              <a:rPr lang="fr-FR" dirty="0" err="1"/>
              <a:t>modele</a:t>
            </a:r>
            <a:r>
              <a:rPr lang="fr-FR" dirty="0"/>
              <a:t> de programmation</a:t>
            </a:r>
          </a:p>
          <a:p>
            <a:r>
              <a:rPr lang="fr-FR" dirty="0"/>
              <a:t>Point 0</a:t>
            </a:r>
          </a:p>
          <a:p>
            <a:pPr marL="171450" indent="-171450">
              <a:buFontTx/>
              <a:buChar char="-"/>
            </a:pPr>
            <a:r>
              <a:rPr lang="fr-FR" dirty="0"/>
              <a:t>Habituellement sur un CPU, le nbre de threads utilisés correspond au nombre de cœur </a:t>
            </a:r>
            <a:r>
              <a:rPr lang="fr-FR" dirty="0" err="1"/>
              <a:t>physqiques</a:t>
            </a:r>
            <a:r>
              <a:rPr lang="fr-FR" dirty="0"/>
              <a:t> ou logiques disponibles. </a:t>
            </a:r>
          </a:p>
          <a:p>
            <a:pPr marL="0" indent="0">
              <a:buFontTx/>
              <a:buNone/>
            </a:pPr>
            <a:endParaRPr lang="fr-FR" dirty="0"/>
          </a:p>
          <a:p>
            <a:pPr marL="0" indent="0">
              <a:buFontTx/>
              <a:buNone/>
            </a:pPr>
            <a:r>
              <a:rPr lang="fr-FR" dirty="0"/>
              <a:t>Point 2</a:t>
            </a:r>
          </a:p>
          <a:p>
            <a:pPr marL="171450" indent="-171450">
              <a:buFontTx/>
              <a:buChar char="-"/>
            </a:pPr>
            <a:r>
              <a:rPr lang="fr-FR" dirty="0"/>
              <a:t>Sun un CPU, on aligne le nbre de </a:t>
            </a:r>
            <a:r>
              <a:rPr lang="fr-FR" dirty="0" err="1"/>
              <a:t>htreads</a:t>
            </a:r>
            <a:r>
              <a:rPr lang="fr-FR" dirty="0"/>
              <a:t> utilisé avec les données à traiter</a:t>
            </a:r>
          </a:p>
          <a:p>
            <a:pPr marL="0" indent="0">
              <a:buFontTx/>
              <a:buNone/>
            </a:pPr>
            <a:endParaRPr lang="fr-FR" dirty="0"/>
          </a:p>
          <a:p>
            <a:pPr marL="0" indent="0">
              <a:buFontTx/>
              <a:buNone/>
            </a:pPr>
            <a:r>
              <a:rPr lang="fr-FR" dirty="0"/>
              <a:t>Point 3</a:t>
            </a:r>
          </a:p>
          <a:p>
            <a:pPr marL="171450" indent="-171450">
              <a:buFontTx/>
              <a:buChar char="-"/>
            </a:pPr>
            <a:r>
              <a:rPr lang="fr-FR" dirty="0"/>
              <a:t>Par exemple dans le cas de l’addition d e 2 vecteurs</a:t>
            </a:r>
          </a:p>
          <a:p>
            <a:pPr marL="171450" indent="-171450">
              <a:buFontTx/>
              <a:buChar char="-"/>
            </a:pPr>
            <a:r>
              <a:rPr lang="fr-FR" dirty="0"/>
              <a:t>Ou dans le cas d’une image …</a:t>
            </a:r>
          </a:p>
          <a:p>
            <a:pPr marL="0" indent="0">
              <a:buFontTx/>
              <a:buNone/>
            </a:pPr>
            <a:endParaRPr lang="fr-FR" dirty="0"/>
          </a:p>
          <a:p>
            <a:pPr marL="171450" indent="-171450">
              <a:buFontTx/>
              <a:buChar char="-"/>
            </a:pPr>
            <a:endParaRPr lang="fr-FR" dirty="0"/>
          </a:p>
          <a:p>
            <a:pPr marL="0" indent="0">
              <a:buFontTx/>
              <a:buNone/>
            </a:pPr>
            <a:r>
              <a:rPr lang="fr-FR" dirty="0"/>
              <a:t>Point 4</a:t>
            </a:r>
          </a:p>
          <a:p>
            <a:pPr marL="0" indent="0">
              <a:buFontTx/>
              <a:buNone/>
            </a:pPr>
            <a:endParaRPr lang="fr-FR" dirty="0"/>
          </a:p>
          <a:p>
            <a:pPr marL="0" indent="0">
              <a:buFontTx/>
              <a:buNone/>
            </a:pPr>
            <a:r>
              <a:rPr lang="fr-FR" dirty="0"/>
              <a:t>La raison derrière cette situation est </a:t>
            </a:r>
            <a:r>
              <a:rPr lang="fr-FR" dirty="0" err="1"/>
              <a:t>evidemment</a:t>
            </a:r>
            <a:r>
              <a:rPr lang="fr-FR" dirty="0"/>
              <a:t> le cout quasiment nulle du changement de contexte des threads et la possibilité d’utiliser ces threads qui calcul pour recouvrir des transferts de données.</a:t>
            </a:r>
          </a:p>
          <a:p>
            <a:pPr marL="0" indent="0">
              <a:buFontTx/>
              <a:buNone/>
            </a:pPr>
            <a:endParaRPr lang="fr-FR" dirty="0"/>
          </a:p>
          <a:p>
            <a:pPr marL="0" indent="0">
              <a:buFontTx/>
              <a:buNone/>
            </a:pPr>
            <a:r>
              <a:rPr lang="fr-FR" sz="1200" dirty="0">
                <a:sym typeface="Wingdings" panose="05000000000000000000" pitchFamily="2" charset="2"/>
              </a:rPr>
              <a:t> On peut avoir </a:t>
            </a:r>
            <a:r>
              <a:rPr lang="fr-FR" sz="1200" dirty="0" err="1">
                <a:sym typeface="Wingdings" panose="05000000000000000000" pitchFamily="2" charset="2"/>
              </a:rPr>
              <a:t>Nx.Ny</a:t>
            </a:r>
            <a:r>
              <a:rPr lang="fr-FR" sz="1200" dirty="0">
                <a:sym typeface="Wingdings" panose="05000000000000000000" pitchFamily="2" charset="2"/>
              </a:rPr>
              <a:t> &lt; </a:t>
            </a:r>
            <a:r>
              <a:rPr lang="fr-FR" sz="1200" dirty="0" err="1">
                <a:sym typeface="Wingdings" panose="05000000000000000000" pitchFamily="2" charset="2"/>
              </a:rPr>
              <a:t>tx.tyn</a:t>
            </a:r>
            <a:r>
              <a:rPr lang="fr-FR" sz="1200" dirty="0">
                <a:sym typeface="Wingdings" panose="05000000000000000000" pitchFamily="2" charset="2"/>
              </a:rPr>
              <a:t> (plus de threads que de pixels ) traiter  </a:t>
            </a:r>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36</a:t>
            </a:fld>
            <a:endParaRPr lang="en-GB"/>
          </a:p>
        </p:txBody>
      </p:sp>
    </p:spTree>
    <p:extLst>
      <p:ext uri="{BB962C8B-B14F-4D97-AF65-F5344CB8AC3E}">
        <p14:creationId xmlns:p14="http://schemas.microsoft.com/office/powerpoint/2010/main" val="2069660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t>Freestyle</a:t>
            </a:r>
          </a:p>
          <a:p>
            <a:pPr algn="l"/>
            <a:endParaRPr lang="fr-FR" sz="1200" dirty="0"/>
          </a:p>
          <a:p>
            <a:pPr algn="l"/>
            <a:endParaRPr lang="fr-FR" dirty="0"/>
          </a:p>
          <a:p>
            <a:r>
              <a:rPr lang="en-GB" dirty="0"/>
              <a:t>Point 0</a:t>
            </a:r>
          </a:p>
          <a:p>
            <a:r>
              <a:rPr lang="en-GB" dirty="0" err="1"/>
              <a:t>Cuda</a:t>
            </a:r>
            <a:r>
              <a:rPr lang="en-GB" dirty="0"/>
              <a:t> C programming guide</a:t>
            </a:r>
          </a:p>
          <a:p>
            <a:r>
              <a:rPr lang="en-GB" dirty="0"/>
              <a:t>API C</a:t>
            </a:r>
          </a:p>
          <a:p>
            <a:r>
              <a:rPr lang="en-GB" dirty="0"/>
              <a:t>Malloc / Free</a:t>
            </a:r>
          </a:p>
          <a:p>
            <a:endParaRPr lang="en-GB" dirty="0"/>
          </a:p>
          <a:p>
            <a:endParaRPr lang="en-GB" dirty="0"/>
          </a:p>
          <a:p>
            <a:r>
              <a:rPr lang="en-GB" dirty="0"/>
              <a:t>Point 1</a:t>
            </a:r>
          </a:p>
          <a:p>
            <a:r>
              <a:rPr lang="en-GB" dirty="0" err="1"/>
              <a:t>cudaMalloc</a:t>
            </a:r>
            <a:r>
              <a:rPr lang="en-GB" dirty="0"/>
              <a:t> – le host </a:t>
            </a:r>
            <a:r>
              <a:rPr lang="en-GB" dirty="0" err="1"/>
              <a:t>alloue</a:t>
            </a:r>
            <a:r>
              <a:rPr lang="en-GB" dirty="0"/>
              <a:t> la </a:t>
            </a:r>
            <a:r>
              <a:rPr lang="en-GB" dirty="0" err="1"/>
              <a:t>mémoire</a:t>
            </a:r>
            <a:r>
              <a:rPr lang="en-GB" dirty="0"/>
              <a:t> sur le GPU</a:t>
            </a:r>
          </a:p>
          <a:p>
            <a:r>
              <a:rPr lang="en-GB" dirty="0"/>
              <a:t>API C</a:t>
            </a:r>
          </a:p>
          <a:p>
            <a:r>
              <a:rPr lang="en-GB" dirty="0"/>
              <a:t>Malloc, Free </a:t>
            </a:r>
            <a:r>
              <a:rPr lang="en-GB" dirty="0" err="1"/>
              <a:t>fonctions</a:t>
            </a:r>
            <a:r>
              <a:rPr lang="en-GB" dirty="0"/>
              <a:t> de base</a:t>
            </a:r>
          </a:p>
          <a:p>
            <a:r>
              <a:rPr lang="en-GB" dirty="0" err="1"/>
              <a:t>CudaMalloc</a:t>
            </a:r>
            <a:r>
              <a:rPr lang="en-GB" dirty="0"/>
              <a:t> – </a:t>
            </a:r>
            <a:r>
              <a:rPr lang="en-GB" dirty="0" err="1"/>
              <a:t>nbre</a:t>
            </a:r>
            <a:r>
              <a:rPr lang="en-GB" dirty="0"/>
              <a:t> de bytes + </a:t>
            </a:r>
            <a:r>
              <a:rPr lang="en-GB" dirty="0" err="1"/>
              <a:t>ptr</a:t>
            </a:r>
            <a:r>
              <a:rPr lang="en-GB" dirty="0"/>
              <a:t> sur </a:t>
            </a:r>
            <a:r>
              <a:rPr lang="en-GB" dirty="0" err="1"/>
              <a:t>ptr</a:t>
            </a:r>
            <a:r>
              <a:rPr lang="en-GB" dirty="0"/>
              <a:t> sur le host qui pointe </a:t>
            </a:r>
            <a:r>
              <a:rPr lang="en-GB" dirty="0" err="1"/>
              <a:t>vers</a:t>
            </a:r>
            <a:r>
              <a:rPr lang="en-GB" dirty="0"/>
              <a:t> le device</a:t>
            </a:r>
          </a:p>
          <a:p>
            <a:endParaRPr lang="en-GB" dirty="0"/>
          </a:p>
          <a:p>
            <a:endParaRPr lang="en-GB" dirty="0"/>
          </a:p>
          <a:p>
            <a:r>
              <a:rPr lang="en-GB" dirty="0"/>
              <a:t>Point 2</a:t>
            </a:r>
          </a:p>
          <a:p>
            <a:r>
              <a:rPr lang="en-GB" dirty="0" err="1"/>
              <a:t>Cudamemcopy</a:t>
            </a:r>
            <a:endParaRPr lang="en-GB" dirty="0"/>
          </a:p>
          <a:p>
            <a:r>
              <a:rPr lang="en-GB" dirty="0" err="1"/>
              <a:t>Src</a:t>
            </a:r>
            <a:r>
              <a:rPr lang="en-GB" dirty="0"/>
              <a:t> </a:t>
            </a:r>
            <a:r>
              <a:rPr lang="en-GB" dirty="0" err="1"/>
              <a:t>ptr</a:t>
            </a:r>
            <a:r>
              <a:rPr lang="en-GB" dirty="0"/>
              <a:t> / </a:t>
            </a:r>
            <a:r>
              <a:rPr lang="en-GB" dirty="0" err="1"/>
              <a:t>dest</a:t>
            </a:r>
            <a:r>
              <a:rPr lang="en-GB" dirty="0"/>
              <a:t> </a:t>
            </a:r>
            <a:r>
              <a:rPr lang="en-GB" dirty="0" err="1"/>
              <a:t>ptr</a:t>
            </a:r>
            <a:r>
              <a:rPr lang="en-GB" dirty="0"/>
              <a:t> (Host/Device </a:t>
            </a:r>
            <a:r>
              <a:rPr lang="en-GB" dirty="0" err="1"/>
              <a:t>ou</a:t>
            </a:r>
            <a:r>
              <a:rPr lang="en-GB" dirty="0"/>
              <a:t> Device/Host)</a:t>
            </a:r>
          </a:p>
          <a:p>
            <a:r>
              <a:rPr lang="en-GB" dirty="0" err="1"/>
              <a:t>Bloquant</a:t>
            </a:r>
            <a:r>
              <a:rPr lang="en-GB" dirty="0"/>
              <a:t> par </a:t>
            </a:r>
            <a:r>
              <a:rPr lang="en-GB" dirty="0" err="1"/>
              <a:t>defaut</a:t>
            </a:r>
            <a:r>
              <a:rPr lang="en-GB" dirty="0"/>
              <a:t> – primitives non </a:t>
            </a:r>
            <a:r>
              <a:rPr lang="en-GB" dirty="0" err="1"/>
              <a:t>bloquantes</a:t>
            </a:r>
            <a:r>
              <a:rPr lang="en-GB" dirty="0"/>
              <a:t> </a:t>
            </a:r>
            <a:r>
              <a:rPr lang="en-GB" dirty="0" err="1"/>
              <a:t>fournies</a:t>
            </a:r>
            <a:endParaRPr lang="en-GB" dirty="0"/>
          </a:p>
          <a:p>
            <a:endParaRPr lang="en-GB" dirty="0"/>
          </a:p>
          <a:p>
            <a:endParaRPr lang="en-GB" dirty="0"/>
          </a:p>
          <a:p>
            <a:r>
              <a:rPr lang="en-GB" dirty="0"/>
              <a:t>Point 3</a:t>
            </a:r>
          </a:p>
          <a:p>
            <a:endParaRPr lang="en-GB"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37</a:t>
            </a:fld>
            <a:endParaRPr lang="en-GB"/>
          </a:p>
        </p:txBody>
      </p:sp>
    </p:spTree>
    <p:extLst>
      <p:ext uri="{BB962C8B-B14F-4D97-AF65-F5344CB8AC3E}">
        <p14:creationId xmlns:p14="http://schemas.microsoft.com/office/powerpoint/2010/main" val="2725872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dirty="0"/>
              <a:t>Pont 0</a:t>
            </a:r>
          </a:p>
          <a:p>
            <a:pPr algn="l"/>
            <a:r>
              <a:rPr lang="fr-FR" sz="1200" dirty="0" err="1"/>
              <a:t>Nvcc</a:t>
            </a:r>
            <a:r>
              <a:rPr lang="fr-FR" sz="1200" dirty="0"/>
              <a:t> compilateur propriétaire</a:t>
            </a:r>
          </a:p>
          <a:p>
            <a:pPr algn="l"/>
            <a:r>
              <a:rPr lang="fr-FR" sz="1200" dirty="0"/>
              <a:t>Fournie avec le </a:t>
            </a:r>
            <a:r>
              <a:rPr lang="fr-FR" sz="1200" dirty="0" err="1"/>
              <a:t>cuda</a:t>
            </a:r>
            <a:r>
              <a:rPr lang="fr-FR" sz="1200" dirty="0"/>
              <a:t> toolkit</a:t>
            </a:r>
          </a:p>
          <a:p>
            <a:pPr algn="l"/>
            <a:r>
              <a:rPr lang="fr-FR" sz="1200" dirty="0"/>
              <a:t>S’appuie sur </a:t>
            </a:r>
            <a:r>
              <a:rPr lang="fr-FR" sz="1200" dirty="0" err="1"/>
              <a:t>gcc</a:t>
            </a:r>
            <a:r>
              <a:rPr lang="fr-FR" sz="1200" dirty="0"/>
              <a:t> ou </a:t>
            </a:r>
            <a:r>
              <a:rPr lang="fr-FR" sz="1200" dirty="0" err="1"/>
              <a:t>clang</a:t>
            </a:r>
            <a:endParaRPr lang="fr-FR" sz="1200" dirty="0"/>
          </a:p>
          <a:p>
            <a:pPr algn="l"/>
            <a:endParaRPr lang="fr-FR" sz="1200" dirty="0"/>
          </a:p>
          <a:p>
            <a:r>
              <a:rPr lang="en-GB" dirty="0"/>
              <a:t>Point 1</a:t>
            </a:r>
          </a:p>
          <a:p>
            <a:r>
              <a:rPr lang="en-GB" dirty="0"/>
              <a:t>Un programme CUDA </a:t>
            </a:r>
            <a:r>
              <a:rPr lang="en-GB" dirty="0" err="1"/>
              <a:t>est</a:t>
            </a:r>
            <a:r>
              <a:rPr lang="en-GB" dirty="0"/>
              <a:t> un </a:t>
            </a:r>
            <a:r>
              <a:rPr lang="en-GB" dirty="0" err="1"/>
              <a:t>combinaison</a:t>
            </a:r>
            <a:r>
              <a:rPr lang="en-GB" dirty="0"/>
              <a:t> de code pour le host et de code pour la carte </a:t>
            </a:r>
            <a:r>
              <a:rPr lang="en-GB" dirty="0" err="1"/>
              <a:t>graphique</a:t>
            </a:r>
            <a:endParaRPr lang="en-GB" dirty="0"/>
          </a:p>
          <a:p>
            <a:r>
              <a:rPr lang="en-GB" dirty="0"/>
              <a:t>Le </a:t>
            </a:r>
            <a:r>
              <a:rPr lang="en-GB" dirty="0" err="1"/>
              <a:t>compilateur</a:t>
            </a:r>
            <a:r>
              <a:rPr lang="en-GB" dirty="0"/>
              <a:t> </a:t>
            </a:r>
            <a:r>
              <a:rPr lang="en-GB" dirty="0" err="1"/>
              <a:t>nvcc</a:t>
            </a:r>
            <a:r>
              <a:rPr lang="en-GB" dirty="0"/>
              <a:t> </a:t>
            </a:r>
            <a:r>
              <a:rPr lang="en-GB" dirty="0" err="1"/>
              <a:t>peut</a:t>
            </a:r>
            <a:r>
              <a:rPr lang="en-GB" dirty="0"/>
              <a:t> compiler du code CPU Classique et </a:t>
            </a:r>
            <a:r>
              <a:rPr lang="en-GB" dirty="0" err="1"/>
              <a:t>egalment</a:t>
            </a:r>
            <a:r>
              <a:rPr lang="en-GB" dirty="0"/>
              <a:t> code pour le GPU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Compiler des fichier .</a:t>
            </a:r>
            <a:r>
              <a:rPr lang="fr-FR" sz="1200" dirty="0" err="1"/>
              <a:t>cpp</a:t>
            </a:r>
            <a:r>
              <a:rPr lang="fr-FR" sz="1200" dirty="0"/>
              <a:t> et des fichier.cu (fonction </a:t>
            </a:r>
            <a:r>
              <a:rPr lang="fr-FR" sz="1200" dirty="0" err="1"/>
              <a:t>cuda</a:t>
            </a:r>
            <a:r>
              <a:rPr lang="fr-FR" sz="1200" dirty="0"/>
              <a:t>)</a:t>
            </a:r>
          </a:p>
          <a:p>
            <a:endParaRPr lang="en-GB" dirty="0"/>
          </a:p>
          <a:p>
            <a:r>
              <a:rPr lang="en-GB" dirty="0"/>
              <a:t>Point 2</a:t>
            </a:r>
          </a:p>
          <a:p>
            <a:r>
              <a:rPr lang="en-GB" dirty="0" err="1"/>
              <a:t>Nvv</a:t>
            </a:r>
            <a:r>
              <a:rPr lang="en-GB" dirty="0"/>
              <a:t> </a:t>
            </a:r>
            <a:r>
              <a:rPr lang="en-GB" dirty="0" err="1"/>
              <a:t>embarque</a:t>
            </a:r>
            <a:r>
              <a:rPr lang="en-GB" dirty="0"/>
              <a:t> les </a:t>
            </a:r>
            <a:r>
              <a:rPr lang="en-GB" dirty="0" err="1"/>
              <a:t>binaires</a:t>
            </a:r>
            <a:r>
              <a:rPr lang="en-GB" dirty="0"/>
              <a:t> qui respondent au code GPU à </a:t>
            </a:r>
            <a:r>
              <a:rPr lang="en-GB" dirty="0" err="1"/>
              <a:t>l’intérieur</a:t>
            </a:r>
            <a:r>
              <a:rPr lang="en-GB" dirty="0"/>
              <a:t> des objects </a:t>
            </a:r>
            <a:r>
              <a:rPr lang="en-GB" dirty="0" err="1"/>
              <a:t>générés</a:t>
            </a:r>
            <a:r>
              <a:rPr lang="en-GB" dirty="0"/>
              <a:t> pour le CUDA + library CUDA au link</a:t>
            </a:r>
          </a:p>
          <a:p>
            <a:r>
              <a:rPr lang="en-GB" dirty="0"/>
              <a:t>Representation </a:t>
            </a:r>
            <a:r>
              <a:rPr lang="en-GB" dirty="0" err="1"/>
              <a:t>intermédiaire</a:t>
            </a:r>
            <a:r>
              <a:rPr lang="en-GB" dirty="0"/>
              <a:t> de la </a:t>
            </a:r>
            <a:r>
              <a:rPr lang="en-GB" dirty="0" err="1"/>
              <a:t>partie</a:t>
            </a:r>
            <a:r>
              <a:rPr lang="en-GB" dirty="0"/>
              <a:t> CUDA </a:t>
            </a:r>
            <a:r>
              <a:rPr lang="en-GB" dirty="0" err="1"/>
              <a:t>en</a:t>
            </a:r>
            <a:r>
              <a:rPr lang="en-GB" dirty="0"/>
              <a:t> PTX (representation </a:t>
            </a:r>
            <a:r>
              <a:rPr lang="en-GB" dirty="0" err="1"/>
              <a:t>intermediaire</a:t>
            </a:r>
            <a:r>
              <a:rPr lang="en-GB" dirty="0"/>
              <a:t>) ensuite decode par les drivers de la carte </a:t>
            </a:r>
          </a:p>
          <a:p>
            <a:endParaRPr lang="en-GB" dirty="0"/>
          </a:p>
          <a:p>
            <a:endParaRPr lang="en-GB" dirty="0"/>
          </a:p>
          <a:p>
            <a:r>
              <a:rPr lang="en-GB" dirty="0"/>
              <a:t>Point 3</a:t>
            </a:r>
          </a:p>
          <a:p>
            <a:r>
              <a:rPr lang="en-GB" dirty="0" err="1"/>
              <a:t>Nvcc</a:t>
            </a:r>
            <a:r>
              <a:rPr lang="en-GB" dirty="0"/>
              <a:t> – arch=xxx –o exe src.cu</a:t>
            </a:r>
          </a:p>
          <a:p>
            <a:r>
              <a:rPr lang="en-GB" dirty="0" err="1"/>
              <a:t>Exple</a:t>
            </a:r>
            <a:r>
              <a:rPr lang="en-GB" dirty="0"/>
              <a:t> –arch=sm_35</a:t>
            </a:r>
          </a:p>
          <a:p>
            <a:endParaRPr lang="en-GB" dirty="0"/>
          </a:p>
          <a:p>
            <a:r>
              <a:rPr lang="en-GB" dirty="0"/>
              <a:t>Point 4 </a:t>
            </a:r>
          </a:p>
          <a:p>
            <a:endParaRPr lang="en-GB" dirty="0"/>
          </a:p>
          <a:p>
            <a:r>
              <a:rPr lang="en-GB" dirty="0"/>
              <a:t>Mots </a:t>
            </a:r>
            <a:r>
              <a:rPr lang="en-GB" dirty="0" err="1"/>
              <a:t>clés</a:t>
            </a:r>
            <a:r>
              <a:rPr lang="en-GB" dirty="0"/>
              <a:t> </a:t>
            </a:r>
            <a:r>
              <a:rPr lang="en-GB" dirty="0" err="1"/>
              <a:t>spécifiques</a:t>
            </a:r>
            <a:r>
              <a:rPr lang="en-GB" dirty="0"/>
              <a:t> pour </a:t>
            </a:r>
            <a:r>
              <a:rPr lang="en-GB" dirty="0" err="1"/>
              <a:t>distinguer</a:t>
            </a:r>
            <a:r>
              <a:rPr lang="en-GB" dirty="0"/>
              <a:t> </a:t>
            </a:r>
            <a:r>
              <a:rPr lang="en-GB" dirty="0" err="1"/>
              <a:t>ce</a:t>
            </a:r>
            <a:r>
              <a:rPr lang="en-GB" dirty="0"/>
              <a:t> qui tourney sur le CPU et </a:t>
            </a:r>
            <a:r>
              <a:rPr lang="en-GB" dirty="0" err="1"/>
              <a:t>ce</a:t>
            </a:r>
            <a:r>
              <a:rPr lang="en-GB" dirty="0"/>
              <a:t> qui </a:t>
            </a:r>
            <a:r>
              <a:rPr lang="en-GB" dirty="0" err="1"/>
              <a:t>tourne</a:t>
            </a:r>
            <a:r>
              <a:rPr lang="en-GB" dirty="0"/>
              <a:t> sur le GPU _global_</a:t>
            </a:r>
          </a:p>
        </p:txBody>
      </p:sp>
      <p:sp>
        <p:nvSpPr>
          <p:cNvPr id="4" name="Slide Number Placeholder 3"/>
          <p:cNvSpPr>
            <a:spLocks noGrp="1"/>
          </p:cNvSpPr>
          <p:nvPr>
            <p:ph type="sldNum" sz="quarter" idx="5"/>
          </p:nvPr>
        </p:nvSpPr>
        <p:spPr/>
        <p:txBody>
          <a:bodyPr/>
          <a:lstStyle/>
          <a:p>
            <a:fld id="{0C29B648-DA54-4C03-AB3C-18CA24240087}" type="slidenum">
              <a:rPr lang="en-GB" smtClean="0"/>
              <a:t>38</a:t>
            </a:fld>
            <a:endParaRPr lang="en-GB"/>
          </a:p>
        </p:txBody>
      </p:sp>
    </p:spTree>
    <p:extLst>
      <p:ext uri="{BB962C8B-B14F-4D97-AF65-F5344CB8AC3E}">
        <p14:creationId xmlns:p14="http://schemas.microsoft.com/office/powerpoint/2010/main" val="4210725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5810-7F8C-87EE-8515-A8ADE2AB4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711BB-E8CD-6D6A-B0C4-F98991830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10418-6B5B-EC25-D016-566B299320F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A4EFF26-BB62-3529-ED59-32951A0CBCEE}"/>
              </a:ext>
            </a:extLst>
          </p:cNvPr>
          <p:cNvSpPr>
            <a:spLocks noGrp="1"/>
          </p:cNvSpPr>
          <p:nvPr>
            <p:ph type="sldNum" sz="quarter" idx="5"/>
          </p:nvPr>
        </p:nvSpPr>
        <p:spPr/>
        <p:txBody>
          <a:bodyPr/>
          <a:lstStyle/>
          <a:p>
            <a:fld id="{0C29B648-DA54-4C03-AB3C-18CA24240087}" type="slidenum">
              <a:rPr lang="en-GB" smtClean="0"/>
              <a:t>39</a:t>
            </a:fld>
            <a:endParaRPr lang="en-GB"/>
          </a:p>
        </p:txBody>
      </p:sp>
    </p:spTree>
    <p:extLst>
      <p:ext uri="{BB962C8B-B14F-4D97-AF65-F5344CB8AC3E}">
        <p14:creationId xmlns:p14="http://schemas.microsoft.com/office/powerpoint/2010/main" val="174892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err="1"/>
              <a:t>Review</a:t>
            </a:r>
            <a:r>
              <a:rPr lang="fr-FR" dirty="0"/>
              <a:t>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Il faut plutôt </a:t>
            </a:r>
            <a:r>
              <a:rPr lang="fr-FR" dirty="0" err="1"/>
              <a:t>considere</a:t>
            </a:r>
            <a:r>
              <a:rPr lang="fr-FR" dirty="0"/>
              <a:t> ce cours comme une introduction – </a:t>
            </a:r>
            <a:r>
              <a:rPr lang="fr-FR" dirty="0" err="1"/>
              <a:t>CUDa</a:t>
            </a:r>
            <a:r>
              <a:rPr lang="fr-FR" dirty="0"/>
              <a:t> est une Api particulièrement vaste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Aspect pipeline graphique et OpenGL</a:t>
            </a:r>
          </a:p>
          <a:p>
            <a:pPr marL="0" indent="0">
              <a:buFont typeface="Arial" panose="020B0604020202020204" pitchFamily="34" charset="0"/>
              <a:buNone/>
            </a:pPr>
            <a:r>
              <a:rPr lang="en-GB" dirty="0" err="1"/>
              <a:t>Introductin</a:t>
            </a:r>
            <a:r>
              <a:rPr lang="en-GB" dirty="0"/>
              <a:t> </a:t>
            </a:r>
            <a:r>
              <a:rPr lang="en-GB" dirty="0" err="1"/>
              <a:t>en</a:t>
            </a:r>
            <a:r>
              <a:rPr lang="en-GB" dirty="0"/>
              <a:t> 2007</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r>
              <a:rPr lang="fr-FR" dirty="0"/>
              <a:t>Quelques mots sur </a:t>
            </a:r>
            <a:r>
              <a:rPr lang="fr-FR" dirty="0" err="1"/>
              <a:t>Nvidia</a:t>
            </a:r>
            <a:endParaRPr lang="fr-FR" dirty="0"/>
          </a:p>
          <a:p>
            <a:pPr marL="0" indent="0">
              <a:buFont typeface="Arial" panose="020B0604020202020204" pitchFamily="34" charset="0"/>
              <a:buNone/>
            </a:pPr>
            <a:r>
              <a:rPr lang="fr-FR" dirty="0"/>
              <a:t>Une des 10 plus grosses société au monde </a:t>
            </a:r>
          </a:p>
          <a:p>
            <a:pPr marL="0" indent="0">
              <a:buFont typeface="Arial" panose="020B0604020202020204" pitchFamily="34" charset="0"/>
              <a:buNone/>
            </a:pPr>
            <a:r>
              <a:rPr lang="fr-FR" dirty="0"/>
              <a:t>Conception de cartes graphiques / solutions graphiques pour différents domaines (3D / </a:t>
            </a:r>
            <a:r>
              <a:rPr lang="fr-FR" dirty="0" err="1"/>
              <a:t>viz</a:t>
            </a:r>
            <a:r>
              <a:rPr lang="fr-FR" dirty="0"/>
              <a:t>, AI, Simulation, Santé …) </a:t>
            </a:r>
          </a:p>
          <a:p>
            <a:pPr marL="0" indent="0">
              <a:buFont typeface="Arial" panose="020B0604020202020204" pitchFamily="34" charset="0"/>
              <a:buNone/>
            </a:pPr>
            <a:r>
              <a:rPr lang="fr-FR" dirty="0"/>
              <a:t>Les produits </a:t>
            </a:r>
            <a:r>
              <a:rPr lang="fr-FR" dirty="0" err="1"/>
              <a:t>Nvidia</a:t>
            </a:r>
            <a:r>
              <a:rPr lang="fr-FR" dirty="0"/>
              <a:t> dans de nombreux objets du quotidien (voitures connectées, consoles, portables …)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 </a:t>
            </a:r>
            <a:r>
              <a:rPr lang="en-GB" dirty="0" err="1"/>
              <a:t>partir</a:t>
            </a:r>
            <a:r>
              <a:rPr lang="en-GB" dirty="0"/>
              <a:t> de 2007 </a:t>
            </a:r>
            <a:r>
              <a:rPr lang="en-GB" dirty="0" err="1"/>
              <a:t>permet</a:t>
            </a:r>
            <a:r>
              <a:rPr lang="en-GB" dirty="0"/>
              <a:t> de </a:t>
            </a:r>
            <a:r>
              <a:rPr lang="en-GB" dirty="0" err="1"/>
              <a:t>complementer</a:t>
            </a:r>
            <a:r>
              <a:rPr lang="en-GB" dirty="0"/>
              <a:t> les API </a:t>
            </a:r>
            <a:r>
              <a:rPr lang="en-GB" dirty="0" err="1"/>
              <a:t>utilisé</a:t>
            </a:r>
            <a:r>
              <a:rPr lang="en-GB" dirty="0"/>
              <a:t> </a:t>
            </a:r>
            <a:r>
              <a:rPr lang="en-GB" dirty="0" err="1"/>
              <a:t>classiquement</a:t>
            </a:r>
            <a:r>
              <a:rPr lang="en-GB" dirty="0"/>
              <a:t> pour les </a:t>
            </a:r>
            <a:r>
              <a:rPr lang="en-GB" dirty="0" err="1"/>
              <a:t>fonctions</a:t>
            </a:r>
            <a:r>
              <a:rPr lang="en-GB" dirty="0"/>
              <a:t> </a:t>
            </a:r>
            <a:r>
              <a:rPr lang="en-GB" dirty="0" err="1"/>
              <a:t>graphiques</a:t>
            </a:r>
            <a:r>
              <a:rPr lang="en-GB" dirty="0"/>
              <a:t> (</a:t>
            </a:r>
            <a:r>
              <a:rPr lang="en-GB" dirty="0" err="1"/>
              <a:t>notamment</a:t>
            </a:r>
            <a:r>
              <a:rPr lang="en-GB" dirty="0"/>
              <a:t> OpenGL)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Orientation </a:t>
            </a:r>
            <a:r>
              <a:rPr lang="en-GB" dirty="0" err="1"/>
              <a:t>vers</a:t>
            </a:r>
            <a:r>
              <a:rPr lang="en-GB" dirty="0"/>
              <a:t> </a:t>
            </a:r>
            <a:r>
              <a:rPr lang="en-GB" dirty="0" err="1"/>
              <a:t>l’utilisation</a:t>
            </a:r>
            <a:r>
              <a:rPr lang="en-GB" dirty="0"/>
              <a:t> d’un GPU pour du </a:t>
            </a:r>
            <a:r>
              <a:rPr lang="en-GB" dirty="0" err="1"/>
              <a:t>calcul</a:t>
            </a:r>
            <a:r>
              <a:rPr lang="en-GB" dirty="0"/>
              <a:t> </a:t>
            </a:r>
            <a:r>
              <a:rPr lang="en-GB" dirty="0" err="1"/>
              <a:t>généraliste</a:t>
            </a:r>
            <a:r>
              <a:rPr lang="en-GB" dirty="0"/>
              <a:t> – GPGPU</a:t>
            </a:r>
          </a:p>
          <a:p>
            <a:pPr algn="l" rtl="0">
              <a:buFont typeface="+mj-lt"/>
              <a:buAutoNum type="arabicPeriod"/>
            </a:pPr>
            <a:r>
              <a:rPr lang="en-GB" b="0" i="0" dirty="0">
                <a:solidFill>
                  <a:srgbClr val="282829"/>
                </a:solidFill>
                <a:effectLst/>
                <a:latin typeface="-apple-system"/>
              </a:rPr>
              <a:t>OpenGL is a graphics LIBRARY which is used for visualization, gaming and etc., where as CUDA is a programming language which could be utilized for general purpose compute intensive tasks such as image processing, machine learning.</a:t>
            </a:r>
          </a:p>
          <a:p>
            <a:pPr algn="l" rtl="0">
              <a:buFont typeface="+mj-lt"/>
              <a:buAutoNum type="arabicPeriod"/>
            </a:pPr>
            <a:r>
              <a:rPr lang="en-GB" b="0" i="0" dirty="0">
                <a:solidFill>
                  <a:srgbClr val="282829"/>
                </a:solidFill>
                <a:effectLst/>
                <a:latin typeface="-apple-system"/>
              </a:rPr>
              <a:t>OpenGL works on all CPU, integrated Graphics Processors like Intel HD graphics and all GPU (AMD, NVIDIA etc) cards, where as CUDA is proprietary language by NVIDIA for NVIDIA graphics cards.</a:t>
            </a:r>
          </a:p>
          <a:p>
            <a:pPr algn="l" rtl="0">
              <a:buFont typeface="+mj-lt"/>
              <a:buAutoNum type="arabicPeriod"/>
            </a:pPr>
            <a:r>
              <a:rPr lang="en-GB" b="0" i="0" dirty="0">
                <a:solidFill>
                  <a:srgbClr val="282829"/>
                </a:solidFill>
                <a:effectLst/>
                <a:latin typeface="-apple-system"/>
              </a:rPr>
              <a:t>Most important: The code that executes on hardware (GPU) is already written in </a:t>
            </a:r>
            <a:r>
              <a:rPr lang="en-GB" b="0" i="0" dirty="0" err="1">
                <a:solidFill>
                  <a:srgbClr val="282829"/>
                </a:solidFill>
                <a:effectLst/>
                <a:latin typeface="-apple-system"/>
              </a:rPr>
              <a:t>openGL</a:t>
            </a:r>
            <a:r>
              <a:rPr lang="en-GB" b="0" i="0" dirty="0">
                <a:solidFill>
                  <a:srgbClr val="282829"/>
                </a:solidFill>
                <a:effectLst/>
                <a:latin typeface="-apple-system"/>
              </a:rPr>
              <a:t> implementations and programmer is supposed to call the functions appropriately, where as in CUDA, programmer writes the codes which executes on the hardware.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indent="0">
              <a:buFont typeface="Arial" panose="020B0604020202020204" pitchFamily="34" charset="0"/>
              <a:buNone/>
            </a:pPr>
            <a:r>
              <a:rPr lang="fr-FR" dirty="0"/>
              <a:t>CUDA est une architecture matérielle – pas un langage de programmation. Par abus de langage C for CUDA est contracté en CUDA - Extension des langages C/C++ (passerelles en Fortran / Python)</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CUDA </a:t>
            </a:r>
            <a:r>
              <a:rPr lang="en-GB" dirty="0" err="1"/>
              <a:t>va</a:t>
            </a:r>
            <a:r>
              <a:rPr lang="en-GB" dirty="0"/>
              <a:t> exposer les </a:t>
            </a:r>
            <a:r>
              <a:rPr lang="en-GB" dirty="0" err="1"/>
              <a:t>ressources</a:t>
            </a:r>
            <a:r>
              <a:rPr lang="en-GB" dirty="0"/>
              <a:t>  d’un GPU pour realiser des </a:t>
            </a:r>
            <a:r>
              <a:rPr lang="en-GB" dirty="0" err="1"/>
              <a:t>calculs</a:t>
            </a:r>
            <a:r>
              <a:rPr lang="en-GB" dirty="0"/>
              <a:t> </a:t>
            </a:r>
            <a:r>
              <a:rPr lang="en-GB" dirty="0" err="1"/>
              <a:t>classiques</a:t>
            </a:r>
            <a:r>
              <a:rPr lang="en-GB" dirty="0"/>
              <a:t> / standards (operations </a:t>
            </a:r>
            <a:r>
              <a:rPr lang="en-GB" dirty="0" err="1"/>
              <a:t>arithémtiques</a:t>
            </a:r>
            <a:r>
              <a:rPr lang="en-GB" dirty="0"/>
              <a:t>, </a:t>
            </a:r>
            <a:r>
              <a:rPr lang="en-GB" dirty="0" err="1"/>
              <a:t>vectorielles</a:t>
            </a:r>
            <a:r>
              <a:rPr lang="en-GB" dirty="0"/>
              <a:t> …) - CUDA </a:t>
            </a:r>
            <a:r>
              <a:rPr lang="en-GB" dirty="0" err="1"/>
              <a:t>est</a:t>
            </a:r>
            <a:r>
              <a:rPr lang="en-GB" dirty="0"/>
              <a:t> </a:t>
            </a:r>
            <a:r>
              <a:rPr lang="en-GB" dirty="0" err="1"/>
              <a:t>également</a:t>
            </a:r>
            <a:r>
              <a:rPr lang="en-GB" dirty="0"/>
              <a:t> </a:t>
            </a:r>
            <a:r>
              <a:rPr lang="en-GB" dirty="0" err="1"/>
              <a:t>une</a:t>
            </a:r>
            <a:r>
              <a:rPr lang="en-GB" dirty="0"/>
              <a:t> API pour </a:t>
            </a:r>
            <a:r>
              <a:rPr lang="en-GB" dirty="0" err="1"/>
              <a:t>gérer</a:t>
            </a:r>
            <a:r>
              <a:rPr lang="en-GB" dirty="0"/>
              <a:t> les </a:t>
            </a:r>
            <a:r>
              <a:rPr lang="en-GB" dirty="0" err="1"/>
              <a:t>ressources</a:t>
            </a:r>
            <a:r>
              <a:rPr lang="en-GB" dirty="0"/>
              <a:t> (</a:t>
            </a:r>
            <a:r>
              <a:rPr lang="en-GB" dirty="0" err="1"/>
              <a:t>mémoire</a:t>
            </a:r>
            <a:r>
              <a:rPr lang="en-GB" dirty="0"/>
              <a:t>, etc…) : </a:t>
            </a:r>
            <a:r>
              <a:rPr lang="en-GB" dirty="0" err="1"/>
              <a:t>approche</a:t>
            </a:r>
            <a:r>
              <a:rPr lang="en-GB" dirty="0"/>
              <a:t> </a:t>
            </a:r>
            <a:r>
              <a:rPr lang="en-GB" dirty="0" err="1"/>
              <a:t>décrite</a:t>
            </a:r>
            <a:r>
              <a:rPr lang="en-GB" dirty="0"/>
              <a:t> </a:t>
            </a:r>
            <a:r>
              <a:rPr lang="en-GB" dirty="0" err="1"/>
              <a:t>comme</a:t>
            </a:r>
            <a:r>
              <a:rPr lang="en-GB" dirty="0"/>
              <a:t> le GPGPU (General Purpose)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 </a:t>
            </a:r>
          </a:p>
          <a:p>
            <a:pPr marL="0" indent="0">
              <a:buFont typeface="Arial" panose="020B0604020202020204" pitchFamily="34" charset="0"/>
              <a:buNone/>
            </a:pPr>
            <a:r>
              <a:rPr lang="en-GB" dirty="0"/>
              <a:t>CUDA </a:t>
            </a:r>
            <a:r>
              <a:rPr lang="en-GB" dirty="0" err="1"/>
              <a:t>est</a:t>
            </a:r>
            <a:r>
              <a:rPr lang="en-GB" dirty="0"/>
              <a:t>  propriétaire </a:t>
            </a:r>
            <a:r>
              <a:rPr lang="en-GB" dirty="0" err="1"/>
              <a:t>n’est</a:t>
            </a:r>
            <a:r>
              <a:rPr lang="en-GB" dirty="0"/>
              <a:t> </a:t>
            </a:r>
            <a:r>
              <a:rPr lang="en-GB" dirty="0" err="1"/>
              <a:t>supporté</a:t>
            </a:r>
            <a:r>
              <a:rPr lang="en-GB" dirty="0"/>
              <a:t> que par les GPUs Nvidia</a:t>
            </a:r>
          </a:p>
          <a:p>
            <a:pPr marL="0" indent="0">
              <a:buFont typeface="Arial" panose="020B0604020202020204" pitchFamily="34" charset="0"/>
              <a:buNone/>
            </a:pPr>
            <a:r>
              <a:rPr lang="en-GB" dirty="0"/>
              <a:t>UDA </a:t>
            </a:r>
            <a:r>
              <a:rPr lang="en-GB" dirty="0" err="1"/>
              <a:t>est</a:t>
            </a:r>
            <a:r>
              <a:rPr lang="en-GB" dirty="0"/>
              <a:t> </a:t>
            </a:r>
            <a:r>
              <a:rPr lang="en-GB" dirty="0" err="1"/>
              <a:t>essentiellement</a:t>
            </a:r>
            <a:r>
              <a:rPr lang="en-GB" dirty="0"/>
              <a:t> du C++ avec des extensions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en-GB" dirty="0" err="1"/>
              <a:t>L’objectif</a:t>
            </a:r>
            <a:r>
              <a:rPr lang="en-GB" dirty="0"/>
              <a:t> </a:t>
            </a:r>
            <a:r>
              <a:rPr lang="en-GB" dirty="0" err="1"/>
              <a:t>est</a:t>
            </a:r>
            <a:r>
              <a:rPr lang="en-GB" dirty="0"/>
              <a:t> de passer à </a:t>
            </a:r>
            <a:r>
              <a:rPr lang="en-GB" dirty="0" err="1"/>
              <a:t>l’echelle</a:t>
            </a:r>
            <a:r>
              <a:rPr lang="en-GB" dirty="0"/>
              <a:t> sur des 100 </a:t>
            </a:r>
            <a:r>
              <a:rPr lang="en-GB" dirty="0" err="1"/>
              <a:t>ou</a:t>
            </a:r>
            <a:r>
              <a:rPr lang="en-GB" dirty="0"/>
              <a:t> des </a:t>
            </a:r>
            <a:r>
              <a:rPr lang="en-GB" dirty="0" err="1"/>
              <a:t>milliers</a:t>
            </a:r>
            <a:r>
              <a:rPr lang="en-GB" dirty="0"/>
              <a:t> de threads sans trop se </a:t>
            </a:r>
            <a:r>
              <a:rPr lang="en-GB" dirty="0" err="1"/>
              <a:t>soucier</a:t>
            </a:r>
            <a:r>
              <a:rPr lang="en-GB" dirty="0"/>
              <a:t> sur les details de la manière don’t </a:t>
            </a:r>
            <a:r>
              <a:rPr lang="en-GB" dirty="0" err="1"/>
              <a:t>ces</a:t>
            </a:r>
            <a:r>
              <a:rPr lang="en-GB" dirty="0"/>
              <a:t> threads </a:t>
            </a:r>
            <a:r>
              <a:rPr lang="en-GB" dirty="0" err="1"/>
              <a:t>passent</a:t>
            </a:r>
            <a:r>
              <a:rPr lang="en-GB" dirty="0"/>
              <a:t> à </a:t>
            </a:r>
            <a:r>
              <a:rPr lang="en-GB" dirty="0" err="1"/>
              <a:t>l’échelle</a:t>
            </a: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a:t>
            </a:fld>
            <a:endParaRPr lang="en-GB"/>
          </a:p>
        </p:txBody>
      </p:sp>
    </p:spTree>
    <p:extLst>
      <p:ext uri="{BB962C8B-B14F-4D97-AF65-F5344CB8AC3E}">
        <p14:creationId xmlns:p14="http://schemas.microsoft.com/office/powerpoint/2010/main" val="71448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err="1"/>
              <a:t>Asynchrones</a:t>
            </a:r>
            <a:r>
              <a:rPr lang="en-GB" dirty="0"/>
              <a:t> </a:t>
            </a:r>
            <a:r>
              <a:rPr lang="en-GB" dirty="0" err="1"/>
              <a:t>mais</a:t>
            </a:r>
            <a:r>
              <a:rPr lang="en-GB" dirty="0"/>
              <a:t> </a:t>
            </a:r>
            <a:r>
              <a:rPr lang="fr-FR" sz="1200" dirty="0"/>
              <a:t>mais la dépendance des appels est respectée.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t>Chaque appel est envoyé au driver et </a:t>
            </a:r>
            <a:r>
              <a:rPr lang="fr-FR" sz="1200" dirty="0">
                <a:solidFill>
                  <a:schemeClr val="accent5"/>
                </a:solidFill>
              </a:rPr>
              <a:t>mis en fin d’attente</a:t>
            </a:r>
            <a:r>
              <a:rPr lang="fr-FR" sz="1200" dirty="0"/>
              <a:t> s’il est dépendant d’un appel en cours de traitement.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dirty="0"/>
              <a:t>Il est possible d’effectuer un transfert de données (</a:t>
            </a:r>
            <a:r>
              <a:rPr lang="fr-FR" sz="1200" dirty="0" err="1"/>
              <a:t>upload</a:t>
            </a:r>
            <a:r>
              <a:rPr lang="fr-FR" sz="1200" dirty="0"/>
              <a:t> ou download) et l’exécution d’un kernel en parallèle s’ils sont indépendants </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a:t>
            </a:r>
          </a:p>
          <a:p>
            <a:pPr marL="0" indent="0">
              <a:buFont typeface="Arial" panose="020B0604020202020204" pitchFamily="34" charset="0"/>
              <a:buNone/>
            </a:pPr>
            <a:r>
              <a:rPr lang="fr-FR" sz="1200" dirty="0">
                <a:sym typeface="Wingdings" panose="05000000000000000000" pitchFamily="2" charset="2"/>
              </a:rPr>
              <a:t>Si le </a:t>
            </a:r>
            <a:r>
              <a:rPr lang="fr-FR" sz="1200" dirty="0" err="1">
                <a:sym typeface="Wingdings" panose="05000000000000000000" pitchFamily="2" charset="2"/>
              </a:rPr>
              <a:t>device</a:t>
            </a:r>
            <a:r>
              <a:rPr lang="fr-FR" sz="1200" dirty="0">
                <a:sym typeface="Wingdings" panose="05000000000000000000" pitchFamily="2" charset="2"/>
              </a:rPr>
              <a:t> possède 2 copy engines (</a:t>
            </a:r>
            <a:r>
              <a:rPr lang="fr-FR" sz="1200" dirty="0" err="1">
                <a:solidFill>
                  <a:schemeClr val="accent5"/>
                </a:solidFill>
                <a:sym typeface="Wingdings" panose="05000000000000000000" pitchFamily="2" charset="2"/>
              </a:rPr>
              <a:t>deviceQuery</a:t>
            </a:r>
            <a:r>
              <a:rPr lang="fr-FR" sz="1200" dirty="0">
                <a:sym typeface="Wingdings" panose="05000000000000000000" pitchFamily="2" charset="2"/>
              </a:rPr>
              <a:t>), il est possible d’effectuer 1 </a:t>
            </a:r>
            <a:r>
              <a:rPr lang="fr-FR" sz="1200" dirty="0" err="1">
                <a:sym typeface="Wingdings" panose="05000000000000000000" pitchFamily="2" charset="2"/>
              </a:rPr>
              <a:t>upload</a:t>
            </a:r>
            <a:r>
              <a:rPr lang="fr-FR" sz="1200" dirty="0">
                <a:sym typeface="Wingdings" panose="05000000000000000000" pitchFamily="2" charset="2"/>
              </a:rPr>
              <a:t>, 1 </a:t>
            </a:r>
            <a:r>
              <a:rPr lang="fr-FR" sz="1200" dirty="0" err="1">
                <a:sym typeface="Wingdings" panose="05000000000000000000" pitchFamily="2" charset="2"/>
              </a:rPr>
              <a:t>dowload</a:t>
            </a:r>
            <a:r>
              <a:rPr lang="fr-FR" sz="1200" dirty="0">
                <a:sym typeface="Wingdings" panose="05000000000000000000" pitchFamily="2" charset="2"/>
              </a:rPr>
              <a:t> et l’exécution d’un kernel indépendant en même temps.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a:t>
            </a:r>
          </a:p>
          <a:p>
            <a:pPr marL="0" indent="0">
              <a:buFont typeface="Arial" panose="020B0604020202020204" pitchFamily="34" charset="0"/>
              <a:buNone/>
            </a:pPr>
            <a:r>
              <a:rPr lang="fr-FR" dirty="0"/>
              <a:t>analogie MPI</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Temps exécution vs appels asynchrones </a:t>
            </a:r>
            <a:r>
              <a:rPr lang="fr-FR" dirty="0">
                <a:sym typeface="Wingdings" panose="05000000000000000000" pitchFamily="2" charset="2"/>
              </a:rPr>
              <a:t> vue durant le TP</a:t>
            </a:r>
            <a:r>
              <a:rPr lang="fr-FR" dirty="0"/>
              <a:t> </a:t>
            </a:r>
          </a:p>
          <a:p>
            <a:pPr marL="0" indent="0">
              <a:buFont typeface="Arial" panose="020B0604020202020204" pitchFamily="34" charset="0"/>
              <a:buNone/>
            </a:pPr>
            <a:r>
              <a:rPr lang="fr-FR" sz="1200" dirty="0">
                <a:sym typeface="Wingdings" panose="05000000000000000000" pitchFamily="2" charset="2"/>
              </a:rPr>
              <a:t>Attention : Ne pas mesurer le temps d’</a:t>
            </a:r>
            <a:r>
              <a:rPr lang="fr-FR" sz="1200" dirty="0" err="1">
                <a:sym typeface="Wingdings" panose="05000000000000000000" pitchFamily="2" charset="2"/>
              </a:rPr>
              <a:t>éxéution</a:t>
            </a:r>
            <a:r>
              <a:rPr lang="fr-FR" sz="1200" dirty="0">
                <a:sym typeface="Wingdings" panose="05000000000000000000" pitchFamily="2" charset="2"/>
              </a:rPr>
              <a:t> des appels CUDA à l’aide des méthodes habituelles : </a:t>
            </a:r>
            <a:r>
              <a:rPr lang="fr-FR" sz="1200" dirty="0" err="1">
                <a:sym typeface="Wingdings" panose="05000000000000000000" pitchFamily="2" charset="2"/>
              </a:rPr>
              <a:t>gettimeofday</a:t>
            </a:r>
            <a:r>
              <a:rPr lang="fr-FR" sz="1200" dirty="0">
                <a:sym typeface="Wingdings" panose="05000000000000000000" pitchFamily="2" charset="2"/>
              </a:rPr>
              <a:t>, std::</a:t>
            </a:r>
            <a:r>
              <a:rPr lang="fr-FR" sz="1200" dirty="0" err="1">
                <a:sym typeface="Wingdings" panose="05000000000000000000" pitchFamily="2" charset="2"/>
              </a:rPr>
              <a:t>chroo</a:t>
            </a:r>
            <a:r>
              <a:rPr lang="fr-FR" sz="1200" dirty="0">
                <a:sym typeface="Wingdings" panose="05000000000000000000" pitchFamily="2" charset="2"/>
              </a:rPr>
              <a:t>,… </a:t>
            </a:r>
            <a:endParaRPr lang="en-GB" dirty="0"/>
          </a:p>
          <a:p>
            <a:pPr marL="0" indent="0">
              <a:buFont typeface="Arial" panose="020B0604020202020204" pitchFamily="34" charset="0"/>
              <a:buNone/>
            </a:pPr>
            <a:endParaRPr lang="en-GB" dirty="0"/>
          </a:p>
          <a:p>
            <a:pPr marL="171450" indent="-171450">
              <a:buFont typeface="Arial" panose="020B0604020202020204" pitchFamily="34" charset="0"/>
              <a:buChar char="•"/>
            </a:pPr>
            <a:endParaRPr lang="fr-FR"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40</a:t>
            </a:fld>
            <a:endParaRPr lang="en-GB"/>
          </a:p>
        </p:txBody>
      </p:sp>
    </p:spTree>
    <p:extLst>
      <p:ext uri="{BB962C8B-B14F-4D97-AF65-F5344CB8AC3E}">
        <p14:creationId xmlns:p14="http://schemas.microsoft.com/office/powerpoint/2010/main" val="230602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RAS</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41</a:t>
            </a:fld>
            <a:endParaRPr lang="en-GB"/>
          </a:p>
        </p:txBody>
      </p:sp>
    </p:spTree>
    <p:extLst>
      <p:ext uri="{BB962C8B-B14F-4D97-AF65-F5344CB8AC3E}">
        <p14:creationId xmlns:p14="http://schemas.microsoft.com/office/powerpoint/2010/main" val="2984041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r>
              <a:rPr lang="fr-FR" dirty="0"/>
              <a:t>Important de faire un rappel sur les terminologie HW/SW</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Coté modèle de </a:t>
            </a:r>
            <a:r>
              <a:rPr lang="fr-FR" dirty="0" err="1"/>
              <a:t>prograamation</a:t>
            </a:r>
            <a:r>
              <a:rPr lang="fr-FR" dirty="0"/>
              <a:t> on parle de thread qui s’</a:t>
            </a:r>
            <a:r>
              <a:rPr lang="fr-FR" dirty="0" err="1"/>
              <a:t>exécutre</a:t>
            </a:r>
            <a:r>
              <a:rPr lang="fr-FR" dirty="0"/>
              <a:t> sur un </a:t>
            </a:r>
            <a:r>
              <a:rPr lang="fr-FR" dirty="0" err="1"/>
              <a:t>Cuda</a:t>
            </a:r>
            <a:r>
              <a:rPr lang="fr-FR" dirty="0"/>
              <a:t> </a:t>
            </a:r>
            <a:r>
              <a:rPr lang="fr-FR" dirty="0" err="1"/>
              <a:t>core</a:t>
            </a:r>
            <a:r>
              <a:rPr lang="fr-FR" dirty="0"/>
              <a:t> (+sieurs 1000s)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De bloc de thread qui </a:t>
            </a:r>
            <a:r>
              <a:rPr lang="en-GB" dirty="0" err="1"/>
              <a:t>s’execute</a:t>
            </a:r>
            <a:r>
              <a:rPr lang="en-GB" dirty="0"/>
              <a:t> sur un Multiprocessor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Les blocs de threads ne </a:t>
            </a:r>
            <a:r>
              <a:rPr lang="en-GB" dirty="0" err="1"/>
              <a:t>migrent</a:t>
            </a:r>
            <a:r>
              <a:rPr lang="en-GB" dirty="0"/>
              <a:t> pas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a:t>
            </a:r>
          </a:p>
          <a:p>
            <a:pPr marL="0" indent="0">
              <a:buFont typeface="Arial" panose="020B0604020202020204" pitchFamily="34" charset="0"/>
              <a:buNone/>
            </a:pPr>
            <a:r>
              <a:rPr lang="en-GB" dirty="0" err="1"/>
              <a:t>D’une</a:t>
            </a:r>
            <a:r>
              <a:rPr lang="en-GB" dirty="0"/>
              <a:t> grille de block de thread sur un GPU</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42</a:t>
            </a:fld>
            <a:endParaRPr lang="en-GB"/>
          </a:p>
        </p:txBody>
      </p:sp>
    </p:spTree>
    <p:extLst>
      <p:ext uri="{BB962C8B-B14F-4D97-AF65-F5344CB8AC3E}">
        <p14:creationId xmlns:p14="http://schemas.microsoft.com/office/powerpoint/2010/main" val="432786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Point 1</a:t>
            </a:r>
          </a:p>
          <a:p>
            <a:pPr marL="0" indent="0">
              <a:buFont typeface="Arial" panose="020B0604020202020204" pitchFamily="34" charset="0"/>
              <a:buNone/>
            </a:pPr>
            <a:r>
              <a:rPr lang="en-GB" dirty="0"/>
              <a:t>Block scheduler et warp scheduler – 2 </a:t>
            </a:r>
            <a:r>
              <a:rPr lang="en-GB" dirty="0" err="1"/>
              <a:t>entités</a:t>
            </a:r>
            <a:r>
              <a:rPr lang="en-GB" dirty="0"/>
              <a:t> </a:t>
            </a:r>
            <a:r>
              <a:rPr lang="en-GB" dirty="0" err="1"/>
              <a:t>disjointes</a:t>
            </a:r>
            <a:endParaRPr lang="en-GB" dirty="0"/>
          </a:p>
          <a:p>
            <a:pPr marL="171450" indent="-171450">
              <a:buFontTx/>
              <a:buChar char="-"/>
            </a:pPr>
            <a:r>
              <a:rPr lang="en-GB" dirty="0"/>
              <a:t>block-scheduler – device-wise</a:t>
            </a:r>
          </a:p>
          <a:p>
            <a:pPr marL="171450" indent="-171450">
              <a:buFontTx/>
              <a:buChar char="-"/>
            </a:pPr>
            <a:r>
              <a:rPr lang="en-GB" dirty="0"/>
              <a:t>Warp-</a:t>
            </a:r>
            <a:r>
              <a:rPr lang="en-GB" dirty="0" err="1"/>
              <a:t>scheuduler</a:t>
            </a:r>
            <a:r>
              <a:rPr lang="en-GB" dirty="0"/>
              <a:t> : SM-wise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a:t>
            </a:r>
          </a:p>
          <a:p>
            <a:pPr marL="0" indent="0">
              <a:buFont typeface="Arial" panose="020B0604020202020204" pitchFamily="34" charset="0"/>
              <a:buNone/>
            </a:pPr>
            <a:r>
              <a:rPr lang="en-GB" dirty="0"/>
              <a:t>Threads dun meme bloc sur meme SM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Un SM </a:t>
            </a:r>
            <a:r>
              <a:rPr lang="en-GB" dirty="0" err="1"/>
              <a:t>peut</a:t>
            </a:r>
            <a:r>
              <a:rPr lang="en-GB" dirty="0"/>
              <a:t> faire </a:t>
            </a:r>
            <a:r>
              <a:rPr lang="en-GB" dirty="0" err="1"/>
              <a:t>tourner</a:t>
            </a:r>
            <a:r>
              <a:rPr lang="en-GB" dirty="0"/>
              <a:t> </a:t>
            </a:r>
            <a:r>
              <a:rPr lang="en-GB" dirty="0" err="1"/>
              <a:t>plusieurs</a:t>
            </a:r>
            <a:r>
              <a:rPr lang="en-GB" dirty="0"/>
              <a:t> blocs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a:t>
            </a:r>
          </a:p>
          <a:p>
            <a:pPr marL="0" indent="0">
              <a:buFont typeface="Arial" panose="020B0604020202020204" pitchFamily="34" charset="0"/>
              <a:buNone/>
            </a:pPr>
            <a:r>
              <a:rPr lang="en-GB" dirty="0"/>
              <a:t>Les blocs </a:t>
            </a:r>
            <a:r>
              <a:rPr lang="en-GB" dirty="0" err="1"/>
              <a:t>creées</a:t>
            </a:r>
            <a:r>
              <a:rPr lang="en-GB" dirty="0"/>
              <a:t> avec </a:t>
            </a:r>
            <a:r>
              <a:rPr lang="en-GB" dirty="0" err="1"/>
              <a:t>Cuda</a:t>
            </a:r>
            <a:r>
              <a:rPr lang="en-GB" dirty="0"/>
              <a:t>  et les chevrons </a:t>
            </a:r>
            <a:r>
              <a:rPr lang="en-GB" dirty="0" err="1"/>
              <a:t>sont</a:t>
            </a:r>
            <a:r>
              <a:rPr lang="en-GB" dirty="0"/>
              <a:t> </a:t>
            </a:r>
            <a:r>
              <a:rPr lang="en-GB" dirty="0" err="1"/>
              <a:t>découpés</a:t>
            </a:r>
            <a:r>
              <a:rPr lang="en-GB" dirty="0"/>
              <a:t> </a:t>
            </a:r>
            <a:r>
              <a:rPr lang="en-GB" dirty="0" err="1"/>
              <a:t>en</a:t>
            </a:r>
            <a:r>
              <a:rPr lang="en-GB" dirty="0"/>
              <a:t> Warp par les SMs</a:t>
            </a:r>
          </a:p>
          <a:p>
            <a:pPr marL="0" indent="0">
              <a:buFont typeface="Arial" panose="020B0604020202020204" pitchFamily="34" charset="0"/>
              <a:buNone/>
            </a:pPr>
            <a:r>
              <a:rPr lang="en-GB" dirty="0" err="1"/>
              <a:t>Ces</a:t>
            </a:r>
            <a:r>
              <a:rPr lang="en-GB" dirty="0"/>
              <a:t> Warp 32 threads) </a:t>
            </a:r>
            <a:r>
              <a:rPr lang="en-GB" dirty="0" err="1"/>
              <a:t>sont</a:t>
            </a:r>
            <a:r>
              <a:rPr lang="en-GB" dirty="0"/>
              <a:t> schedule – politique etc…</a:t>
            </a:r>
          </a:p>
          <a:p>
            <a:pPr marL="0" indent="0">
              <a:buFont typeface="Arial" panose="020B0604020202020204" pitchFamily="34" charset="0"/>
              <a:buNone/>
            </a:pPr>
            <a:r>
              <a:rPr lang="en-GB" dirty="0"/>
              <a:t>Les 32 threads </a:t>
            </a:r>
            <a:r>
              <a:rPr lang="en-GB" dirty="0" err="1"/>
              <a:t>sont</a:t>
            </a:r>
            <a:r>
              <a:rPr lang="en-GB" dirty="0"/>
              <a:t> </a:t>
            </a:r>
            <a:r>
              <a:rPr lang="en-GB" dirty="0" err="1"/>
              <a:t>forcéments</a:t>
            </a:r>
            <a:r>
              <a:rPr lang="en-GB" dirty="0"/>
              <a:t> executes de manière </a:t>
            </a:r>
            <a:r>
              <a:rPr lang="en-GB" dirty="0" err="1"/>
              <a:t>concurrente</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a:t>
            </a:r>
          </a:p>
          <a:p>
            <a:pPr marL="171450" indent="-171450">
              <a:buFontTx/>
              <a:buChar char="-"/>
            </a:pPr>
            <a:r>
              <a:rPr lang="en-GB" dirty="0" err="1"/>
              <a:t>Ordonnancement</a:t>
            </a:r>
            <a:r>
              <a:rPr lang="en-GB" dirty="0"/>
              <a:t> des blocs de quelle manière – secret sauce / pas de migration</a:t>
            </a:r>
          </a:p>
          <a:p>
            <a:pPr marL="171450" indent="-171450">
              <a:buFontTx/>
              <a:buChar char="-"/>
            </a:pPr>
            <a:r>
              <a:rPr lang="en-GB" dirty="0"/>
              <a:t>Placement des blocs  sur les SMs – secret sauce </a:t>
            </a:r>
          </a:p>
          <a:p>
            <a:pPr marL="171450" indent="-171450">
              <a:buFontTx/>
              <a:buChar char="-"/>
            </a:pPr>
            <a:r>
              <a:rPr lang="en-GB" dirty="0"/>
              <a:t>Blocks = 1024 threads max (</a:t>
            </a:r>
            <a:r>
              <a:rPr lang="en-GB" dirty="0" err="1"/>
              <a:t>organisées</a:t>
            </a:r>
            <a:r>
              <a:rPr lang="en-GB" dirty="0"/>
              <a:t> </a:t>
            </a:r>
            <a:r>
              <a:rPr lang="en-GB" dirty="0" err="1"/>
              <a:t>en</a:t>
            </a:r>
            <a:r>
              <a:rPr lang="en-GB" dirty="0"/>
              <a:t> Warps)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4</a:t>
            </a:r>
          </a:p>
          <a:p>
            <a:pPr marL="0" indent="0">
              <a:buFont typeface="Arial" panose="020B0604020202020204" pitchFamily="34" charset="0"/>
              <a:buNone/>
            </a:pPr>
            <a:r>
              <a:rPr lang="en-GB" dirty="0"/>
              <a:t>- Pas </a:t>
            </a:r>
            <a:r>
              <a:rPr lang="en-GB" dirty="0" err="1"/>
              <a:t>directment</a:t>
            </a:r>
            <a:r>
              <a:rPr lang="en-GB" dirty="0"/>
              <a:t> exposé </a:t>
            </a:r>
            <a:r>
              <a:rPr lang="en-GB" dirty="0" err="1"/>
              <a:t>coté</a:t>
            </a:r>
            <a:r>
              <a:rPr lang="en-GB" dirty="0"/>
              <a:t> API </a:t>
            </a:r>
            <a:r>
              <a:rPr lang="en-GB" dirty="0" err="1"/>
              <a:t>Cuda</a:t>
            </a:r>
            <a:r>
              <a:rPr lang="en-GB" dirty="0"/>
              <a:t> </a:t>
            </a:r>
            <a:r>
              <a:rPr lang="en-GB" dirty="0" err="1"/>
              <a:t>mais</a:t>
            </a:r>
            <a:r>
              <a:rPr lang="en-GB" dirty="0"/>
              <a:t> important prendre </a:t>
            </a:r>
            <a:r>
              <a:rPr lang="en-GB" dirty="0" err="1"/>
              <a:t>ces</a:t>
            </a:r>
            <a:r>
              <a:rPr lang="en-GB" dirty="0"/>
              <a:t> aspects </a:t>
            </a:r>
            <a:r>
              <a:rPr lang="en-GB" dirty="0" err="1"/>
              <a:t>en</a:t>
            </a:r>
            <a:r>
              <a:rPr lang="en-GB" dirty="0"/>
              <a:t> </a:t>
            </a:r>
            <a:r>
              <a:rPr lang="en-GB" dirty="0" err="1"/>
              <a:t>compte</a:t>
            </a:r>
            <a:r>
              <a:rPr lang="en-GB" dirty="0"/>
              <a:t> au moment d </a:t>
            </a:r>
            <a:r>
              <a:rPr lang="en-GB" dirty="0" err="1"/>
              <a:t>ecrire</a:t>
            </a:r>
            <a:r>
              <a:rPr lang="en-GB" dirty="0"/>
              <a:t> optimiser </a:t>
            </a:r>
            <a:r>
              <a:rPr lang="en-GB" dirty="0" err="1"/>
              <a:t>votre</a:t>
            </a:r>
            <a:r>
              <a:rPr lang="en-GB" dirty="0"/>
              <a:t> programme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43</a:t>
            </a:fld>
            <a:endParaRPr lang="en-GB"/>
          </a:p>
        </p:txBody>
      </p:sp>
    </p:spTree>
    <p:extLst>
      <p:ext uri="{BB962C8B-B14F-4D97-AF65-F5344CB8AC3E}">
        <p14:creationId xmlns:p14="http://schemas.microsoft.com/office/powerpoint/2010/main" val="1296087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err="1"/>
              <a:t>Schéma</a:t>
            </a:r>
            <a:r>
              <a:rPr lang="en-GB" dirty="0"/>
              <a:t> au tableau</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1</a:t>
            </a:r>
          </a:p>
          <a:p>
            <a:pPr marL="171450" indent="-171450">
              <a:buFontTx/>
              <a:buChar char="-"/>
            </a:pPr>
            <a:r>
              <a:rPr lang="en-GB" dirty="0" err="1"/>
              <a:t>Tous</a:t>
            </a:r>
            <a:r>
              <a:rPr lang="en-GB" dirty="0"/>
              <a:t> les threads d’un warp execute la meme instruction  (</a:t>
            </a:r>
            <a:r>
              <a:rPr lang="en-GB" dirty="0" err="1"/>
              <a:t>exemple</a:t>
            </a:r>
            <a:r>
              <a:rPr lang="en-GB" dirty="0"/>
              <a:t> + </a:t>
            </a:r>
            <a:r>
              <a:rPr lang="en-GB" dirty="0" err="1"/>
              <a:t>vectadd</a:t>
            </a:r>
            <a:r>
              <a:rPr lang="en-GB" dirty="0"/>
              <a:t> / </a:t>
            </a:r>
            <a:r>
              <a:rPr lang="en-GB" dirty="0" err="1"/>
              <a:t>produit</a:t>
            </a:r>
            <a:r>
              <a:rPr lang="en-GB" dirty="0"/>
              <a:t> )</a:t>
            </a:r>
          </a:p>
          <a:p>
            <a:pPr marL="171450" indent="-171450">
              <a:buFontTx/>
              <a:buChar char="-"/>
            </a:pPr>
            <a:r>
              <a:rPr lang="en-GB" dirty="0"/>
              <a:t>8 premiers </a:t>
            </a:r>
            <a:r>
              <a:rPr lang="en-GB" dirty="0" err="1"/>
              <a:t>cuda</a:t>
            </a:r>
            <a:r>
              <a:rPr lang="en-GB" dirty="0"/>
              <a:t> cores </a:t>
            </a:r>
            <a:r>
              <a:rPr lang="en-GB" dirty="0" err="1"/>
              <a:t>vont</a:t>
            </a:r>
            <a:r>
              <a:rPr lang="en-GB" dirty="0"/>
              <a:t> executer instruction 1 (load)</a:t>
            </a:r>
          </a:p>
          <a:p>
            <a:pPr marL="171450" indent="-171450">
              <a:buFontTx/>
              <a:buChar char="-"/>
            </a:pPr>
            <a:r>
              <a:rPr lang="en-GB" dirty="0"/>
              <a:t>8 </a:t>
            </a:r>
            <a:r>
              <a:rPr lang="en-GB" dirty="0" err="1"/>
              <a:t>suivants</a:t>
            </a:r>
            <a:r>
              <a:rPr lang="en-GB" dirty="0"/>
              <a:t> load </a:t>
            </a:r>
          </a:p>
          <a:p>
            <a:pPr marL="171450" indent="-171450">
              <a:buFontTx/>
              <a:buChar char="-"/>
            </a:pPr>
            <a:r>
              <a:rPr lang="en-GB" dirty="0"/>
              <a:t>…</a:t>
            </a:r>
          </a:p>
          <a:p>
            <a:pPr marL="171450" indent="-171450">
              <a:buFontTx/>
              <a:buChar char="-"/>
            </a:pPr>
            <a:r>
              <a:rPr lang="en-GB" dirty="0"/>
              <a:t>Ensuite on arrive à 32 </a:t>
            </a:r>
            <a:r>
              <a:rPr lang="en-GB" dirty="0" err="1"/>
              <a:t>puis</a:t>
            </a:r>
            <a:r>
              <a:rPr lang="en-GB" dirty="0"/>
              <a:t> </a:t>
            </a:r>
            <a:r>
              <a:rPr lang="en-GB" dirty="0" err="1"/>
              <a:t>instr</a:t>
            </a:r>
            <a:r>
              <a:rPr lang="en-GB" dirty="0"/>
              <a:t> </a:t>
            </a:r>
            <a:r>
              <a:rPr lang="en-GB" dirty="0" err="1"/>
              <a:t>suivante</a:t>
            </a:r>
            <a:r>
              <a:rPr lang="en-GB" dirty="0"/>
              <a:t>.</a:t>
            </a:r>
          </a:p>
          <a:p>
            <a:pPr marL="0" indent="0">
              <a:buFontTx/>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a:t>
            </a:r>
          </a:p>
          <a:p>
            <a:pPr marL="0" indent="0">
              <a:buFont typeface="Arial" panose="020B0604020202020204" pitchFamily="34" charset="0"/>
              <a:buNone/>
            </a:pPr>
            <a:r>
              <a:rPr lang="fr-FR" dirty="0" err="1"/>
              <a:t>Dependant</a:t>
            </a:r>
            <a:r>
              <a:rPr lang="fr-FR" dirty="0"/>
              <a:t> nombre de </a:t>
            </a:r>
            <a:r>
              <a:rPr lang="fr-FR" dirty="0" err="1"/>
              <a:t>cuda</a:t>
            </a:r>
            <a:r>
              <a:rPr lang="fr-FR" dirty="0"/>
              <a:t> </a:t>
            </a:r>
            <a:r>
              <a:rPr lang="fr-FR" dirty="0" err="1"/>
              <a:t>cores</a:t>
            </a:r>
            <a:r>
              <a:rPr lang="fr-FR" dirty="0"/>
              <a:t> / SM disponible</a:t>
            </a:r>
          </a:p>
          <a:p>
            <a:pPr marL="0" indent="0">
              <a:buFont typeface="Arial" panose="020B0604020202020204" pitchFamily="34" charset="0"/>
              <a:buNone/>
            </a:pPr>
            <a:r>
              <a:rPr lang="fr-FR" dirty="0"/>
              <a:t>Pour rappel sur Tesla 8 </a:t>
            </a:r>
            <a:r>
              <a:rPr lang="fr-FR" dirty="0" err="1"/>
              <a:t>cuda</a:t>
            </a:r>
            <a:r>
              <a:rPr lang="fr-FR" dirty="0"/>
              <a:t> </a:t>
            </a:r>
            <a:r>
              <a:rPr lang="fr-FR" dirty="0" err="1"/>
              <a:t>cores</a:t>
            </a:r>
            <a:r>
              <a:rPr lang="fr-FR" dirty="0"/>
              <a:t> regroupés en 27 SM</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 Dessin  / </a:t>
            </a:r>
            <a:r>
              <a:rPr lang="en-GB" dirty="0" err="1"/>
              <a:t>exemple</a:t>
            </a:r>
            <a:endParaRPr lang="en-GB" dirty="0"/>
          </a:p>
          <a:p>
            <a:pPr marL="0" indent="0">
              <a:buFont typeface="Arial" panose="020B0604020202020204" pitchFamily="34" charset="0"/>
              <a:buNone/>
            </a:pPr>
            <a:r>
              <a:rPr lang="en-GB" dirty="0"/>
              <a:t>Multiple de 32 pour la taille des blocs. </a:t>
            </a:r>
            <a:r>
              <a:rPr lang="en-GB" dirty="0" err="1"/>
              <a:t>Exemple</a:t>
            </a:r>
            <a:r>
              <a:rPr lang="en-GB" dirty="0"/>
              <a:t> sur un GPU avec 16 SM et 32 </a:t>
            </a:r>
            <a:r>
              <a:rPr lang="en-GB" dirty="0" err="1"/>
              <a:t>cuda</a:t>
            </a:r>
            <a:r>
              <a:rPr lang="en-GB" dirty="0"/>
              <a:t> cores par SM</a:t>
            </a:r>
          </a:p>
          <a:p>
            <a:pPr marL="0" indent="0">
              <a:buFont typeface="Arial" panose="020B0604020202020204" pitchFamily="34" charset="0"/>
              <a:buNone/>
            </a:pPr>
            <a:r>
              <a:rPr lang="en-GB" dirty="0"/>
              <a:t>16 blocs  x 32 threads </a:t>
            </a:r>
            <a:r>
              <a:rPr lang="en-GB" dirty="0">
                <a:sym typeface="Wingdings" panose="05000000000000000000" pitchFamily="2" charset="2"/>
              </a:rPr>
              <a:t> 1 warp / SM pas </a:t>
            </a:r>
            <a:r>
              <a:rPr lang="en-GB" dirty="0" err="1">
                <a:sym typeface="Wingdings" panose="05000000000000000000" pitchFamily="2" charset="2"/>
              </a:rPr>
              <a:t>assez</a:t>
            </a:r>
            <a:r>
              <a:rPr lang="en-GB" dirty="0">
                <a:sym typeface="Wingdings" panose="05000000000000000000" pitchFamily="2" charset="2"/>
              </a:rPr>
              <a:t> de </a:t>
            </a:r>
            <a:r>
              <a:rPr lang="en-GB" dirty="0" err="1">
                <a:sym typeface="Wingdings" panose="05000000000000000000" pitchFamily="2" charset="2"/>
              </a:rPr>
              <a:t>recouvrement</a:t>
            </a:r>
            <a:r>
              <a:rPr lang="en-GB" dirty="0">
                <a:sym typeface="Wingdings" panose="05000000000000000000" pitchFamily="2" charset="2"/>
              </a:rPr>
              <a:t> – pas de </a:t>
            </a:r>
            <a:r>
              <a:rPr lang="en-GB" dirty="0" err="1">
                <a:sym typeface="Wingdings" panose="05000000000000000000" pitchFamily="2" charset="2"/>
              </a:rPr>
              <a:t>garantie</a:t>
            </a:r>
            <a:r>
              <a:rPr lang="en-GB" dirty="0">
                <a:sym typeface="Wingdings" panose="05000000000000000000" pitchFamily="2" charset="2"/>
              </a:rPr>
              <a:t> 1bloc /SM + decision possible de 2 blocs / SM </a:t>
            </a:r>
            <a:endParaRPr lang="en-GB" dirty="0"/>
          </a:p>
          <a:p>
            <a:pPr marL="0" indent="0">
              <a:buFont typeface="Arial" panose="020B0604020202020204" pitchFamily="34" charset="0"/>
              <a:buNone/>
            </a:pPr>
            <a:r>
              <a:rPr lang="en-GB" dirty="0"/>
              <a:t>8 blocks x 64 threads </a:t>
            </a:r>
            <a:r>
              <a:rPr lang="en-GB" dirty="0">
                <a:sym typeface="Wingdings" panose="05000000000000000000" pitchFamily="2" charset="2"/>
              </a:rPr>
              <a:t> pas </a:t>
            </a:r>
            <a:r>
              <a:rPr lang="en-GB" dirty="0" err="1">
                <a:sym typeface="Wingdings" panose="05000000000000000000" pitchFamily="2" charset="2"/>
              </a:rPr>
              <a:t>assez</a:t>
            </a:r>
            <a:r>
              <a:rPr lang="en-GB" dirty="0">
                <a:sym typeface="Wingdings" panose="05000000000000000000" pitchFamily="2" charset="2"/>
              </a:rPr>
              <a:t> de blocks pour le </a:t>
            </a:r>
            <a:r>
              <a:rPr lang="en-GB" dirty="0" err="1">
                <a:sym typeface="Wingdings" panose="05000000000000000000" pitchFamily="2" charset="2"/>
              </a:rPr>
              <a:t>nombre</a:t>
            </a:r>
            <a:r>
              <a:rPr lang="en-GB" dirty="0">
                <a:sym typeface="Wingdings" panose="05000000000000000000" pitchFamily="2" charset="2"/>
              </a:rPr>
              <a:t> de SM</a:t>
            </a:r>
            <a:endParaRPr lang="en-GB" dirty="0"/>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Il </a:t>
            </a:r>
            <a:r>
              <a:rPr lang="en-GB" dirty="0" err="1"/>
              <a:t>faudrait</a:t>
            </a:r>
            <a:r>
              <a:rPr lang="en-GB" dirty="0"/>
              <a:t> des blocs de 32 threads pour maximiser </a:t>
            </a:r>
            <a:r>
              <a:rPr lang="en-GB" dirty="0" err="1"/>
              <a:t>l’ordonanncement</a:t>
            </a:r>
            <a:r>
              <a:rPr lang="en-GB" dirty="0"/>
              <a:t> de warps avec 32 threads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44</a:t>
            </a:fld>
            <a:endParaRPr lang="en-GB"/>
          </a:p>
        </p:txBody>
      </p:sp>
    </p:spTree>
    <p:extLst>
      <p:ext uri="{BB962C8B-B14F-4D97-AF65-F5344CB8AC3E}">
        <p14:creationId xmlns:p14="http://schemas.microsoft.com/office/powerpoint/2010/main" val="1187741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Point 1</a:t>
            </a:r>
          </a:p>
          <a:p>
            <a:pPr marL="0" indent="0">
              <a:buFont typeface="Arial" panose="020B0604020202020204" pitchFamily="34" charset="0"/>
              <a:buNone/>
            </a:pPr>
            <a:r>
              <a:rPr lang="fr-FR" dirty="0"/>
              <a:t>Mapping bloc de threads et multiprocesseurs</a:t>
            </a:r>
          </a:p>
          <a:p>
            <a:pPr marL="0" indent="0">
              <a:buFont typeface="Arial" panose="020B0604020202020204" pitchFamily="34" charset="0"/>
              <a:buNone/>
            </a:pPr>
            <a:r>
              <a:rPr lang="fr-FR" dirty="0"/>
              <a:t>8 </a:t>
            </a:r>
            <a:r>
              <a:rPr lang="fr-FR" dirty="0" err="1"/>
              <a:t>cuda</a:t>
            </a:r>
            <a:r>
              <a:rPr lang="fr-FR" dirty="0"/>
              <a:t> </a:t>
            </a:r>
            <a:r>
              <a:rPr lang="fr-FR" dirty="0" err="1"/>
              <a:t>cores</a:t>
            </a:r>
            <a:r>
              <a:rPr lang="fr-FR" dirty="0"/>
              <a:t> / </a:t>
            </a:r>
            <a:r>
              <a:rPr lang="fr-FR" dirty="0" err="1"/>
              <a:t>SMs</a:t>
            </a:r>
            <a:endParaRPr lang="fr-FR" dirty="0"/>
          </a:p>
          <a:p>
            <a:pPr marL="0" indent="0">
              <a:buFont typeface="Arial" panose="020B0604020202020204" pitchFamily="34" charset="0"/>
              <a:buNone/>
            </a:pPr>
            <a:r>
              <a:rPr lang="fr-FR" dirty="0"/>
              <a:t>Warp = 32 threads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1 - </a:t>
            </a:r>
            <a:r>
              <a:rPr lang="en-GB" dirty="0" err="1"/>
              <a:t>ressource</a:t>
            </a:r>
            <a:endParaRPr lang="en-GB"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Chaque SM dispose d’une diversité de ressource – / </a:t>
            </a:r>
            <a:r>
              <a:rPr lang="fr-FR" sz="1200" dirty="0" err="1"/>
              <a:t>instr</a:t>
            </a:r>
            <a:r>
              <a:rPr lang="fr-FR" sz="1200" dirty="0"/>
              <a:t> </a:t>
            </a:r>
            <a:r>
              <a:rPr lang="fr-FR" sz="1200" dirty="0" err="1"/>
              <a:t>fetch</a:t>
            </a:r>
            <a:r>
              <a:rPr lang="fr-FR" sz="1200" dirty="0"/>
              <a:t>/</a:t>
            </a:r>
            <a:r>
              <a:rPr lang="fr-FR" sz="1200" dirty="0" err="1"/>
              <a:t>decode</a:t>
            </a:r>
            <a:r>
              <a:rPr lang="fr-FR" sz="1200" dirty="0"/>
              <a:t>, </a:t>
            </a:r>
            <a:r>
              <a:rPr lang="fr-FR" sz="1200" dirty="0" err="1"/>
              <a:t>registers</a:t>
            </a:r>
            <a:r>
              <a:rPr lang="fr-FR" sz="1200" dirty="0"/>
              <a:t>/</a:t>
            </a:r>
            <a:r>
              <a:rPr lang="fr-FR" sz="1200" dirty="0" err="1"/>
              <a:t>shared</a:t>
            </a:r>
            <a:r>
              <a:rPr lang="fr-FR" sz="1200" dirty="0"/>
              <a:t> cache</a:t>
            </a:r>
          </a:p>
          <a:p>
            <a:pPr marL="285750" indent="-285750">
              <a:buFont typeface="Arial" panose="020B0604020202020204" pitchFamily="34" charset="0"/>
              <a:buChar char="•"/>
            </a:pPr>
            <a:r>
              <a:rPr lang="fr-FR" sz="1200" dirty="0"/>
              <a:t>Chaque multiprocesseur possédant une mémoire partagée, cela permet aux threads d’un même bloc de communiquer par cette mémoire.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2 - bloc</a:t>
            </a:r>
          </a:p>
          <a:p>
            <a:pPr marL="171450" indent="-171450">
              <a:buFont typeface="Arial" panose="020B0604020202020204" pitchFamily="34" charset="0"/>
              <a:buChar char="•"/>
            </a:pPr>
            <a:r>
              <a:rPr lang="fr-FR" dirty="0"/>
              <a:t>Un SM peut exécuter plusieurs blocs : </a:t>
            </a:r>
            <a:r>
              <a:rPr lang="fr-FR" sz="1200" dirty="0"/>
              <a:t>suivant les ressources disponibles (registres).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Cette limite dépend de l’architecture (Tesla…) et permet d’avoir un grand nombre de thread actifs en même temps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dirty="0"/>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3 - warps</a:t>
            </a:r>
          </a:p>
          <a:p>
            <a:pPr marL="171450" indent="-171450">
              <a:buFont typeface="Arial" panose="020B0604020202020204" pitchFamily="34" charset="0"/>
              <a:buChar char="•"/>
            </a:pPr>
            <a:r>
              <a:rPr lang="fr-FR" sz="1200" dirty="0"/>
              <a:t>Chaque SM divise ses blocs en Warp (avec une limite de 32 threads). Ces threads sont exécutées de manière concurrente.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Les </a:t>
            </a:r>
            <a:r>
              <a:rPr lang="fr-FR" sz="1200" dirty="0" err="1"/>
              <a:t>Warps</a:t>
            </a:r>
            <a:r>
              <a:rPr lang="fr-FR" sz="1200" dirty="0"/>
              <a:t> peuvent avoir moins de 32 threads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Quand un block est schedule, </a:t>
            </a:r>
            <a:r>
              <a:rPr lang="en-GB" dirty="0" err="1"/>
              <a:t>tous</a:t>
            </a:r>
            <a:r>
              <a:rPr lang="en-GB" dirty="0"/>
              <a:t> les warps de </a:t>
            </a:r>
            <a:r>
              <a:rPr lang="en-GB" dirty="0" err="1"/>
              <a:t>ce</a:t>
            </a:r>
            <a:r>
              <a:rPr lang="en-GB" dirty="0"/>
              <a:t> block </a:t>
            </a:r>
            <a:r>
              <a:rPr lang="en-GB" dirty="0" err="1"/>
              <a:t>s’executant</a:t>
            </a:r>
            <a:r>
              <a:rPr lang="en-GB" dirty="0"/>
              <a:t> </a:t>
            </a:r>
            <a:r>
              <a:rPr lang="en-GB" dirty="0" err="1"/>
              <a:t>en</a:t>
            </a:r>
            <a:r>
              <a:rPr lang="en-GB" dirty="0"/>
              <a:t> attendant l bloc </a:t>
            </a:r>
            <a:r>
              <a:rPr lang="en-GB" dirty="0" err="1"/>
              <a:t>suivant</a:t>
            </a:r>
            <a:r>
              <a:rPr lang="en-GB"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i="1" dirty="0"/>
              <a:t>M</a:t>
            </a:r>
            <a:r>
              <a:rPr lang="fr-FR" sz="1200" i="1" dirty="0"/>
              <a:t>ultiprocesseur (8 processeurs / </a:t>
            </a:r>
            <a:r>
              <a:rPr lang="fr-FR" sz="1200" i="1" dirty="0" err="1"/>
              <a:t>cuda</a:t>
            </a:r>
            <a:r>
              <a:rPr lang="fr-FR" sz="1200" i="1" dirty="0"/>
              <a:t> </a:t>
            </a:r>
            <a:r>
              <a:rPr lang="fr-FR" sz="1200" i="1" dirty="0" err="1"/>
              <a:t>cores</a:t>
            </a:r>
            <a:r>
              <a:rPr lang="fr-FR" sz="1200" i="1" dirty="0"/>
              <a:t>)  exécute la première instruction du kernel  sur les 8 premiers threads simultanément  puis passe aux 8 suivants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45</a:t>
            </a:fld>
            <a:endParaRPr lang="en-GB"/>
          </a:p>
        </p:txBody>
      </p:sp>
    </p:spTree>
    <p:extLst>
      <p:ext uri="{BB962C8B-B14F-4D97-AF65-F5344CB8AC3E}">
        <p14:creationId xmlns:p14="http://schemas.microsoft.com/office/powerpoint/2010/main" val="1971035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Point 1 </a:t>
            </a:r>
          </a:p>
          <a:p>
            <a:pPr marL="0" indent="0">
              <a:buFont typeface="Arial" panose="020B0604020202020204" pitchFamily="34" charset="0"/>
              <a:buNone/>
            </a:pPr>
            <a:r>
              <a:rPr lang="en-GB" dirty="0" err="1"/>
              <a:t>predicat</a:t>
            </a:r>
            <a:endParaRPr lang="en-GB" dirty="0"/>
          </a:p>
          <a:p>
            <a:pPr marL="0" indent="0">
              <a:buFont typeface="Arial" panose="020B0604020202020204" pitchFamily="34" charset="0"/>
              <a:buNone/>
            </a:pPr>
            <a:r>
              <a:rPr lang="en-GB" dirty="0" err="1"/>
              <a:t>Casser</a:t>
            </a:r>
            <a:r>
              <a:rPr lang="en-GB" dirty="0"/>
              <a:t> les optimisation ILP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2</a:t>
            </a:r>
          </a:p>
          <a:p>
            <a:pPr marL="0" indent="0">
              <a:buFont typeface="Arial" panose="020B0604020202020204" pitchFamily="34" charset="0"/>
              <a:buNone/>
            </a:pPr>
            <a:r>
              <a:rPr lang="fr-FR" dirty="0"/>
              <a:t>cd. TP avec nombre paire</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46</a:t>
            </a:fld>
            <a:endParaRPr lang="en-GB"/>
          </a:p>
        </p:txBody>
      </p:sp>
    </p:spTree>
    <p:extLst>
      <p:ext uri="{BB962C8B-B14F-4D97-AF65-F5344CB8AC3E}">
        <p14:creationId xmlns:p14="http://schemas.microsoft.com/office/powerpoint/2010/main" val="2495952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Point 1</a:t>
            </a:r>
          </a:p>
          <a:p>
            <a:pPr marL="0" indent="0">
              <a:buFont typeface="Arial" panose="020B0604020202020204" pitchFamily="34" charset="0"/>
              <a:buNone/>
            </a:pPr>
            <a:r>
              <a:rPr lang="en-GB" dirty="0"/>
              <a:t>Conception algo et prise </a:t>
            </a:r>
            <a:r>
              <a:rPr lang="en-GB" dirty="0" err="1"/>
              <a:t>en</a:t>
            </a:r>
            <a:r>
              <a:rPr lang="en-GB" dirty="0"/>
              <a:t> </a:t>
            </a:r>
            <a:r>
              <a:rPr lang="en-GB" dirty="0" err="1"/>
              <a:t>compte</a:t>
            </a:r>
            <a:r>
              <a:rPr lang="en-GB" dirty="0"/>
              <a:t> que le decoupage des blocs an warps </a:t>
            </a:r>
            <a:r>
              <a:rPr lang="en-GB" dirty="0" err="1"/>
              <a:t>n’est</a:t>
            </a:r>
            <a:r>
              <a:rPr lang="en-GB" dirty="0"/>
              <a:t> pas </a:t>
            </a:r>
            <a:r>
              <a:rPr lang="en-GB" dirty="0" err="1"/>
              <a:t>géré</a:t>
            </a:r>
            <a:r>
              <a:rPr lang="en-GB" dirty="0"/>
              <a:t> au </a:t>
            </a:r>
            <a:r>
              <a:rPr lang="en-GB" dirty="0" err="1"/>
              <a:t>niveau</a:t>
            </a:r>
            <a:r>
              <a:rPr lang="en-GB" dirty="0"/>
              <a:t> du </a:t>
            </a:r>
            <a:r>
              <a:rPr lang="en-GB" dirty="0" err="1"/>
              <a:t>programmeur</a:t>
            </a: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47</a:t>
            </a:fld>
            <a:endParaRPr lang="en-GB"/>
          </a:p>
        </p:txBody>
      </p:sp>
    </p:spTree>
    <p:extLst>
      <p:ext uri="{BB962C8B-B14F-4D97-AF65-F5344CB8AC3E}">
        <p14:creationId xmlns:p14="http://schemas.microsoft.com/office/powerpoint/2010/main" val="1335181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TBD</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48</a:t>
            </a:fld>
            <a:endParaRPr lang="en-GB"/>
          </a:p>
        </p:txBody>
      </p:sp>
    </p:spTree>
    <p:extLst>
      <p:ext uri="{BB962C8B-B14F-4D97-AF65-F5344CB8AC3E}">
        <p14:creationId xmlns:p14="http://schemas.microsoft.com/office/powerpoint/2010/main" val="3273022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Point 1 </a:t>
            </a:r>
          </a:p>
          <a:p>
            <a:pPr marL="0" indent="0">
              <a:buFont typeface="Arial" panose="020B0604020202020204" pitchFamily="34" charset="0"/>
              <a:buNone/>
            </a:pPr>
            <a:r>
              <a:rPr lang="en-GB" dirty="0"/>
              <a:t>- </a:t>
            </a:r>
            <a:r>
              <a:rPr lang="en-GB" dirty="0" err="1"/>
              <a:t>Donc</a:t>
            </a:r>
            <a:r>
              <a:rPr lang="en-GB" dirty="0"/>
              <a:t> </a:t>
            </a:r>
            <a:r>
              <a:rPr lang="en-GB" dirty="0" err="1"/>
              <a:t>plusieurs</a:t>
            </a:r>
            <a:r>
              <a:rPr lang="en-GB" dirty="0"/>
              <a:t> Warps (32) threads) dans un </a:t>
            </a:r>
            <a:r>
              <a:rPr lang="en-GB" dirty="0" err="1"/>
              <a:t>theads</a:t>
            </a:r>
            <a:r>
              <a:rPr lang="en-GB" dirty="0"/>
              <a:t> blocks</a:t>
            </a:r>
          </a:p>
          <a:p>
            <a:pPr marL="0" indent="0">
              <a:buFontTx/>
              <a:buNone/>
            </a:pPr>
            <a:r>
              <a:rPr lang="en-GB" dirty="0"/>
              <a:t>--- Si les </a:t>
            </a:r>
            <a:r>
              <a:rPr lang="en-GB" dirty="0" err="1"/>
              <a:t>données</a:t>
            </a:r>
            <a:r>
              <a:rPr lang="en-GB" dirty="0"/>
              <a:t> pas </a:t>
            </a:r>
            <a:r>
              <a:rPr lang="en-GB" dirty="0" err="1"/>
              <a:t>prete</a:t>
            </a:r>
            <a:r>
              <a:rPr lang="en-GB" dirty="0"/>
              <a:t> ( par </a:t>
            </a:r>
            <a:r>
              <a:rPr lang="en-GB" dirty="0" err="1"/>
              <a:t>exemple</a:t>
            </a:r>
            <a:r>
              <a:rPr lang="en-GB" dirty="0"/>
              <a:t>) – </a:t>
            </a:r>
            <a:r>
              <a:rPr lang="en-GB" dirty="0" err="1"/>
              <a:t>mecanisme</a:t>
            </a:r>
            <a:r>
              <a:rPr lang="en-GB" dirty="0"/>
              <a:t> de </a:t>
            </a:r>
            <a:r>
              <a:rPr lang="en-GB" dirty="0" err="1"/>
              <a:t>changeent</a:t>
            </a:r>
            <a:r>
              <a:rPr lang="en-GB" dirty="0"/>
              <a:t> de context pour executer le Warps </a:t>
            </a:r>
            <a:r>
              <a:rPr lang="en-GB" dirty="0" err="1"/>
              <a:t>suivant</a:t>
            </a:r>
            <a:r>
              <a:rPr lang="en-GB" dirty="0"/>
              <a:t> </a:t>
            </a:r>
          </a:p>
          <a:p>
            <a:pPr marL="0" indent="0">
              <a:buFontTx/>
              <a:buNone/>
            </a:pPr>
            <a:r>
              <a:rPr lang="en-GB" dirty="0"/>
              <a:t>--- </a:t>
            </a:r>
            <a:r>
              <a:rPr lang="en-GB" dirty="0" err="1"/>
              <a:t>ordonnancement</a:t>
            </a:r>
            <a:r>
              <a:rPr lang="en-GB" dirty="0"/>
              <a:t> des warp – </a:t>
            </a:r>
            <a:r>
              <a:rPr lang="en-GB" dirty="0" err="1"/>
              <a:t>differente</a:t>
            </a:r>
            <a:r>
              <a:rPr lang="en-GB" dirty="0"/>
              <a:t> politique (Round Robin, fairness …;)</a:t>
            </a:r>
          </a:p>
          <a:p>
            <a:pPr marL="0" indent="0">
              <a:buFontTx/>
              <a:buNone/>
            </a:pPr>
            <a:r>
              <a:rPr lang="en-GB" dirty="0" err="1"/>
              <a:t>Exemple</a:t>
            </a:r>
            <a:r>
              <a:rPr lang="en-GB" dirty="0"/>
              <a:t> d’un OS </a:t>
            </a:r>
            <a:r>
              <a:rPr lang="en-GB" dirty="0" err="1"/>
              <a:t>linux</a:t>
            </a:r>
            <a:r>
              <a:rPr lang="en-GB" dirty="0"/>
              <a:t> (pour la </a:t>
            </a:r>
            <a:r>
              <a:rPr lang="en-GB" dirty="0" err="1"/>
              <a:t>comlexité</a:t>
            </a:r>
            <a:r>
              <a:rPr lang="en-GB" dirty="0"/>
              <a:t> du scheduling)</a:t>
            </a:r>
          </a:p>
          <a:p>
            <a:pPr marL="0" indent="0">
              <a:buFontTx/>
              <a:buNone/>
            </a:pPr>
            <a:endParaRPr lang="en-GB" dirty="0"/>
          </a:p>
          <a:p>
            <a:pPr marL="0" indent="0">
              <a:buFontTx/>
              <a:buNone/>
            </a:pPr>
            <a:endParaRPr lang="en-GB" dirty="0"/>
          </a:p>
          <a:p>
            <a:pPr marL="0" indent="0">
              <a:buFontTx/>
              <a:buNone/>
            </a:pPr>
            <a:endParaRPr lang="en-GB" dirty="0"/>
          </a:p>
          <a:p>
            <a:pPr marL="0" indent="0">
              <a:buFont typeface="Arial" panose="020B0604020202020204" pitchFamily="34" charset="0"/>
              <a:buNone/>
            </a:pPr>
            <a:r>
              <a:rPr lang="en-GB" dirty="0"/>
              <a:t>Point 2</a:t>
            </a:r>
          </a:p>
          <a:p>
            <a:pPr marL="0" indent="0">
              <a:buFont typeface="Arial" panose="020B0604020202020204" pitchFamily="34" charset="0"/>
              <a:buNone/>
            </a:pPr>
            <a:r>
              <a:rPr lang="en-GB" dirty="0" err="1"/>
              <a:t>Changement</a:t>
            </a:r>
            <a:r>
              <a:rPr lang="en-GB" dirty="0"/>
              <a:t> de context CPU vs Threads</a:t>
            </a:r>
          </a:p>
          <a:p>
            <a:pPr marL="0" indent="0">
              <a:buFont typeface="Arial" panose="020B0604020202020204" pitchFamily="34" charset="0"/>
              <a:buNone/>
            </a:pPr>
            <a:r>
              <a:rPr lang="en-GB" b="0" i="0" dirty="0">
                <a:solidFill>
                  <a:srgbClr val="202122"/>
                </a:solidFill>
                <a:effectLst/>
                <a:latin typeface="Arial" panose="020B0604020202020204" pitchFamily="34" charset="0"/>
              </a:rPr>
              <a:t>Traditional CPU thread context "switching" requires saving and restoring allocated register values and the program counter to off-chip memory (or cache) and is therefore a much more heavyweight operation than with warp context switching. All of a warp's register values (including its program counter) remain in the register file, and the shared memory (and cache) remain in place too since these are shared between all the warps in the thread block.</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3</a:t>
            </a:r>
          </a:p>
          <a:p>
            <a:pPr marL="0" indent="0">
              <a:buFont typeface="Arial" panose="020B0604020202020204" pitchFamily="34" charset="0"/>
              <a:buNone/>
            </a:pPr>
            <a:r>
              <a:rPr lang="en-GB" dirty="0"/>
              <a:t>OS : fain</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Point 5</a:t>
            </a:r>
          </a:p>
          <a:p>
            <a:pPr marL="0" indent="0">
              <a:buFont typeface="Arial" panose="020B0604020202020204" pitchFamily="34" charset="0"/>
              <a:buNone/>
            </a:pPr>
            <a:r>
              <a:rPr lang="en-GB" dirty="0"/>
              <a:t>TBC</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49</a:t>
            </a:fld>
            <a:endParaRPr lang="en-GB"/>
          </a:p>
        </p:txBody>
      </p:sp>
    </p:spTree>
    <p:extLst>
      <p:ext uri="{BB962C8B-B14F-4D97-AF65-F5344CB8AC3E}">
        <p14:creationId xmlns:p14="http://schemas.microsoft.com/office/powerpoint/2010/main" val="338171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Review</a:t>
            </a:r>
            <a:r>
              <a:rPr lang="fr-FR" dirty="0"/>
              <a:t> 1 : OK </a:t>
            </a:r>
          </a:p>
          <a:p>
            <a:endParaRPr lang="fr-FR" dirty="0"/>
          </a:p>
          <a:p>
            <a:endParaRPr lang="fr-FR" dirty="0"/>
          </a:p>
          <a:p>
            <a:r>
              <a:rPr lang="fr-FR" dirty="0"/>
              <a:t>Point 1</a:t>
            </a:r>
          </a:p>
          <a:p>
            <a:r>
              <a:rPr lang="fr-FR" dirty="0"/>
              <a:t>Les outils et environnements proposés par </a:t>
            </a:r>
            <a:r>
              <a:rPr lang="fr-FR" dirty="0" err="1"/>
              <a:t>Nvidia</a:t>
            </a:r>
            <a:r>
              <a:rPr lang="fr-FR" dirty="0"/>
              <a:t> sont librement téléchargeables en suivant le lien proposé ici</a:t>
            </a:r>
          </a:p>
          <a:p>
            <a:pPr marL="171450" indent="-171450">
              <a:buFontTx/>
              <a:buChar char="-"/>
            </a:pPr>
            <a:r>
              <a:rPr lang="fr-FR" dirty="0"/>
              <a:t>On retrouve les pilotes </a:t>
            </a:r>
            <a:r>
              <a:rPr lang="fr-FR" dirty="0" err="1"/>
              <a:t>Nvidia</a:t>
            </a:r>
            <a:r>
              <a:rPr lang="fr-FR" dirty="0"/>
              <a:t>, installation complète déjà disponible sur la machine utilisée pour les </a:t>
            </a:r>
            <a:r>
              <a:rPr lang="fr-FR" dirty="0" err="1"/>
              <a:t>TPs</a:t>
            </a:r>
            <a:endParaRPr lang="fr-FR" dirty="0"/>
          </a:p>
          <a:p>
            <a:endParaRPr lang="fr-FR" dirty="0"/>
          </a:p>
          <a:p>
            <a:r>
              <a:rPr lang="fr-FR" dirty="0"/>
              <a:t>Point 2</a:t>
            </a:r>
          </a:p>
          <a:p>
            <a:pPr marL="0" indent="0">
              <a:buFontTx/>
              <a:buNone/>
            </a:pPr>
            <a:r>
              <a:rPr lang="fr-FR" dirty="0"/>
              <a:t>Le CUDA toolkit : compilateur </a:t>
            </a:r>
            <a:r>
              <a:rPr lang="fr-FR" dirty="0" err="1"/>
              <a:t>Nvidia</a:t>
            </a:r>
            <a:r>
              <a:rPr lang="fr-FR" dirty="0"/>
              <a:t>, debugger etc…</a:t>
            </a:r>
          </a:p>
          <a:p>
            <a:pPr marL="0" indent="0">
              <a:buFontTx/>
              <a:buNone/>
            </a:pPr>
            <a:r>
              <a:rPr lang="fr-FR" dirty="0"/>
              <a:t>Le compilateur </a:t>
            </a:r>
            <a:r>
              <a:rPr lang="fr-FR" dirty="0" err="1"/>
              <a:t>Nviia</a:t>
            </a:r>
            <a:r>
              <a:rPr lang="fr-FR" dirty="0"/>
              <a:t> </a:t>
            </a:r>
            <a:r>
              <a:rPr lang="fr-FR" dirty="0" err="1"/>
              <a:t>nvcc</a:t>
            </a:r>
            <a:r>
              <a:rPr lang="fr-FR" dirty="0"/>
              <a:t> : s’appuie sur l’infrastructure de compilation LLVM pour la génération de code sur CPU : le compilateur est disponible sur de nombreuses architectures x86, Power , Arm.. Option d’optimisation classique pour le CPU</a:t>
            </a:r>
          </a:p>
          <a:p>
            <a:endParaRPr lang="fr-FR" dirty="0"/>
          </a:p>
          <a:p>
            <a:endParaRPr lang="fr-FR" dirty="0"/>
          </a:p>
          <a:p>
            <a:r>
              <a:rPr lang="fr-FR" dirty="0"/>
              <a:t>Point 3</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debugger fourni est assez proche de gdb avec la possibilité d’introduire des </a:t>
            </a:r>
            <a:r>
              <a:rPr lang="fr-FR" dirty="0" err="1"/>
              <a:t>breakpoints</a:t>
            </a:r>
            <a:r>
              <a:rPr lang="fr-FR" dirty="0"/>
              <a:t>, fuite mémoire Intégration avec </a:t>
            </a:r>
            <a:r>
              <a:rPr lang="fr-FR" dirty="0" err="1"/>
              <a:t>Nsight</a:t>
            </a:r>
            <a:endParaRPr lang="fr-FR" dirty="0"/>
          </a:p>
          <a:p>
            <a:pPr marL="0" indent="0">
              <a:buFontTx/>
              <a:buNone/>
            </a:pPr>
            <a:r>
              <a:rPr lang="fr-FR" dirty="0"/>
              <a:t>Le profiler </a:t>
            </a:r>
            <a:r>
              <a:rPr lang="fr-FR" dirty="0" err="1"/>
              <a:t>Nvidia</a:t>
            </a:r>
            <a:r>
              <a:rPr lang="fr-FR" dirty="0"/>
              <a:t> </a:t>
            </a:r>
            <a:r>
              <a:rPr lang="fr-FR" dirty="0" err="1"/>
              <a:t>Nsight</a:t>
            </a:r>
            <a:endParaRPr lang="fr-FR" dirty="0"/>
          </a:p>
          <a:p>
            <a:pPr marL="0" indent="0">
              <a:buFontTx/>
              <a:buNone/>
            </a:pPr>
            <a:r>
              <a:rPr lang="fr-FR" dirty="0"/>
              <a:t>Intégration graphique du debugger</a:t>
            </a:r>
          </a:p>
          <a:p>
            <a:pPr marL="0" indent="0">
              <a:buFontTx/>
              <a:buNone/>
            </a:pPr>
            <a:r>
              <a:rPr lang="fr-FR" dirty="0"/>
              <a:t>Approches classiques d’optimisation : analyse de traces, timing, monitoring des compteurs hardware …</a:t>
            </a:r>
          </a:p>
          <a:p>
            <a:pPr marL="0" indent="0">
              <a:buFontTx/>
              <a:buNone/>
            </a:pPr>
            <a:r>
              <a:rPr lang="fr-FR" dirty="0"/>
              <a:t>Evidemment ce qui est fondamental pour ce type d’outil est La possibilité d’analyser des programmes </a:t>
            </a:r>
            <a:r>
              <a:rPr lang="fr-FR" dirty="0" err="1"/>
              <a:t>explotant</a:t>
            </a:r>
            <a:r>
              <a:rPr lang="fr-FR" dirty="0"/>
              <a:t> un grand nombre de ressources  - Le faible </a:t>
            </a:r>
            <a:r>
              <a:rPr lang="fr-FR" dirty="0" err="1"/>
              <a:t>overhead</a:t>
            </a:r>
            <a:r>
              <a:rPr lang="fr-FR" dirty="0"/>
              <a:t> : </a:t>
            </a:r>
          </a:p>
          <a:p>
            <a:endParaRPr lang="fr-FR" dirty="0"/>
          </a:p>
          <a:p>
            <a:r>
              <a:rPr lang="fr-FR" dirty="0"/>
              <a:t>Point 4</a:t>
            </a:r>
          </a:p>
          <a:p>
            <a:pPr marL="628650" lvl="1" indent="-171450">
              <a:buFontTx/>
              <a:buChar char="-"/>
            </a:pPr>
            <a:endParaRPr lang="fr-FR" dirty="0"/>
          </a:p>
          <a:p>
            <a:pPr marL="0" indent="0">
              <a:buFontTx/>
              <a:buNone/>
            </a:pPr>
            <a:r>
              <a:rPr lang="fr-FR" dirty="0"/>
              <a:t>Les bibliothèques </a:t>
            </a:r>
          </a:p>
          <a:p>
            <a:pPr marL="628650" lvl="1" indent="-171450">
              <a:buFontTx/>
              <a:buChar char="-"/>
            </a:pPr>
            <a:r>
              <a:rPr lang="fr-FR" dirty="0" err="1"/>
              <a:t>cuBlas</a:t>
            </a:r>
            <a:r>
              <a:rPr lang="fr-FR" dirty="0"/>
              <a:t> est la librairie classique pour l’algèbre linéaire avec l’implémentation </a:t>
            </a:r>
            <a:r>
              <a:rPr lang="fr-FR" dirty="0" err="1"/>
              <a:t>optmisée</a:t>
            </a:r>
            <a:r>
              <a:rPr lang="fr-FR" dirty="0"/>
              <a:t> des opérations ….</a:t>
            </a:r>
          </a:p>
          <a:p>
            <a:pPr marL="628650" lvl="1" indent="-171450">
              <a:buFontTx/>
              <a:buChar char="-"/>
            </a:pPr>
            <a:r>
              <a:rPr lang="fr-FR" dirty="0" err="1"/>
              <a:t>cuFFT</a:t>
            </a:r>
            <a:r>
              <a:rPr lang="fr-FR" dirty="0"/>
              <a:t> est le </a:t>
            </a:r>
            <a:r>
              <a:rPr lang="fr-FR" dirty="0" err="1"/>
              <a:t>mirroir</a:t>
            </a:r>
            <a:r>
              <a:rPr lang="fr-FR" dirty="0"/>
              <a:t> de </a:t>
            </a:r>
            <a:r>
              <a:rPr lang="fr-FR" dirty="0" err="1"/>
              <a:t>Cublas</a:t>
            </a:r>
            <a:r>
              <a:rPr lang="fr-FR" dirty="0"/>
              <a:t> mais pour les </a:t>
            </a:r>
            <a:r>
              <a:rPr lang="fr-FR" dirty="0" err="1"/>
              <a:t>transforrmées</a:t>
            </a:r>
            <a:r>
              <a:rPr lang="fr-FR" dirty="0"/>
              <a:t> de Fourrier Rapide (FFT)</a:t>
            </a:r>
          </a:p>
          <a:p>
            <a:endParaRPr lang="fr-FR" dirty="0"/>
          </a:p>
          <a:p>
            <a:pPr marL="171450" indent="-171450">
              <a:buFontTx/>
              <a:buChar char="-"/>
            </a:pPr>
            <a:r>
              <a:rPr lang="en-GB" dirty="0" err="1"/>
              <a:t>Globalement</a:t>
            </a:r>
            <a:r>
              <a:rPr lang="en-GB" dirty="0"/>
              <a:t>, </a:t>
            </a:r>
            <a:r>
              <a:rPr lang="en-GB" dirty="0" err="1"/>
              <a:t>l’environnement</a:t>
            </a:r>
            <a:r>
              <a:rPr lang="en-GB" dirty="0"/>
              <a:t> </a:t>
            </a:r>
            <a:r>
              <a:rPr lang="en-GB" dirty="0" err="1"/>
              <a:t>logiciels</a:t>
            </a:r>
            <a:r>
              <a:rPr lang="en-GB" dirty="0"/>
              <a:t> </a:t>
            </a:r>
            <a:r>
              <a:rPr lang="en-GB" dirty="0" err="1"/>
              <a:t>autour</a:t>
            </a:r>
            <a:r>
              <a:rPr lang="en-GB" dirty="0"/>
              <a:t> de </a:t>
            </a:r>
            <a:r>
              <a:rPr lang="en-GB" dirty="0" err="1"/>
              <a:t>Cuda</a:t>
            </a:r>
            <a:r>
              <a:rPr lang="en-GB" dirty="0"/>
              <a:t>, propose par Nvidia </a:t>
            </a:r>
            <a:r>
              <a:rPr lang="en-GB" dirty="0" err="1"/>
              <a:t>est</a:t>
            </a:r>
            <a:r>
              <a:rPr lang="en-GB" dirty="0"/>
              <a:t> très </a:t>
            </a:r>
            <a:r>
              <a:rPr lang="en-GB" dirty="0" err="1"/>
              <a:t>vaste</a:t>
            </a:r>
            <a:endParaRPr lang="en-GB" dirty="0"/>
          </a:p>
          <a:p>
            <a:pPr marL="628650" lvl="1" indent="-171450">
              <a:buFontTx/>
              <a:buChar char="-"/>
            </a:pPr>
            <a:r>
              <a:rPr lang="en-GB" dirty="0"/>
              <a:t>Des </a:t>
            </a:r>
            <a:r>
              <a:rPr lang="en-GB" dirty="0" err="1"/>
              <a:t>librairies</a:t>
            </a:r>
            <a:r>
              <a:rPr lang="en-GB" dirty="0"/>
              <a:t> et frameworks pour </a:t>
            </a:r>
            <a:r>
              <a:rPr lang="en-GB" dirty="0" err="1"/>
              <a:t>l’IA</a:t>
            </a:r>
            <a:r>
              <a:rPr lang="en-GB" dirty="0"/>
              <a:t>, le Metaverse, la 3D etc… </a:t>
            </a:r>
          </a:p>
          <a:p>
            <a:pPr marL="628650" lvl="1" indent="-171450">
              <a:buFontTx/>
              <a:buChar char="-"/>
            </a:pPr>
            <a:r>
              <a:rPr lang="en-GB" dirty="0" err="1"/>
              <a:t>C’est</a:t>
            </a:r>
            <a:r>
              <a:rPr lang="en-GB" dirty="0"/>
              <a:t> </a:t>
            </a:r>
            <a:r>
              <a:rPr lang="en-GB" dirty="0" err="1"/>
              <a:t>également</a:t>
            </a:r>
            <a:r>
              <a:rPr lang="en-GB" dirty="0"/>
              <a:t> la </a:t>
            </a:r>
            <a:r>
              <a:rPr lang="en-GB" dirty="0" err="1"/>
              <a:t>démonstraton</a:t>
            </a:r>
            <a:r>
              <a:rPr lang="en-GB" dirty="0"/>
              <a:t> de </a:t>
            </a:r>
            <a:r>
              <a:rPr lang="en-GB" dirty="0" err="1"/>
              <a:t>l’importance</a:t>
            </a:r>
            <a:r>
              <a:rPr lang="en-GB" dirty="0"/>
              <a:t> des couches </a:t>
            </a:r>
            <a:r>
              <a:rPr lang="en-GB" dirty="0" err="1"/>
              <a:t>logiciels</a:t>
            </a:r>
            <a:r>
              <a:rPr lang="en-GB" dirty="0"/>
              <a:t> </a:t>
            </a:r>
            <a:r>
              <a:rPr lang="en-GB" dirty="0" err="1"/>
              <a:t>pur</a:t>
            </a:r>
            <a:r>
              <a:rPr lang="en-GB" dirty="0"/>
              <a:t> </a:t>
            </a:r>
            <a:r>
              <a:rPr lang="en-GB" dirty="0" err="1"/>
              <a:t>l’exploitation</a:t>
            </a:r>
            <a:r>
              <a:rPr lang="en-GB" dirty="0"/>
              <a:t> des architectures </a:t>
            </a:r>
            <a:r>
              <a:rPr lang="en-GB" dirty="0" err="1"/>
              <a:t>matérielles</a:t>
            </a:r>
            <a:r>
              <a:rPr lang="en-GB" dirty="0"/>
              <a:t> complexes</a:t>
            </a:r>
          </a:p>
          <a:p>
            <a:endParaRPr lang="fr-FR" dirty="0"/>
          </a:p>
          <a:p>
            <a:endParaRPr lang="fr-FR" dirty="0"/>
          </a:p>
          <a:p>
            <a:r>
              <a:rPr lang="fr-FR" dirty="0"/>
              <a:t>Point 5</a:t>
            </a:r>
          </a:p>
          <a:p>
            <a:r>
              <a:rPr lang="fr-FR" dirty="0"/>
              <a:t>- Véritable environnement de développement – in fine assez similaire aux environnements de Dev sur CPU.</a:t>
            </a:r>
          </a:p>
        </p:txBody>
      </p:sp>
      <p:sp>
        <p:nvSpPr>
          <p:cNvPr id="4" name="Slide Number Placeholder 3"/>
          <p:cNvSpPr>
            <a:spLocks noGrp="1"/>
          </p:cNvSpPr>
          <p:nvPr>
            <p:ph type="sldNum" sz="quarter" idx="5"/>
          </p:nvPr>
        </p:nvSpPr>
        <p:spPr/>
        <p:txBody>
          <a:bodyPr/>
          <a:lstStyle/>
          <a:p>
            <a:fld id="{0C29B648-DA54-4C03-AB3C-18CA24240087}" type="slidenum">
              <a:rPr lang="en-GB" smtClean="0"/>
              <a:t>5</a:t>
            </a:fld>
            <a:endParaRPr lang="en-GB"/>
          </a:p>
        </p:txBody>
      </p:sp>
    </p:spTree>
    <p:extLst>
      <p:ext uri="{BB962C8B-B14F-4D97-AF65-F5344CB8AC3E}">
        <p14:creationId xmlns:p14="http://schemas.microsoft.com/office/powerpoint/2010/main" val="289869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t>TBD</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50</a:t>
            </a:fld>
            <a:endParaRPr lang="en-GB"/>
          </a:p>
        </p:txBody>
      </p:sp>
    </p:spTree>
    <p:extLst>
      <p:ext uri="{BB962C8B-B14F-4D97-AF65-F5344CB8AC3E}">
        <p14:creationId xmlns:p14="http://schemas.microsoft.com/office/powerpoint/2010/main" val="3274799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Rappel + </a:t>
            </a:r>
            <a:r>
              <a:rPr lang="en-GB" dirty="0" err="1"/>
              <a:t>partie</a:t>
            </a:r>
            <a:r>
              <a:rPr lang="en-GB" dirty="0"/>
              <a:t> 4 : 45 minutes</a:t>
            </a:r>
          </a:p>
          <a:p>
            <a:endParaRPr lang="en-GB"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51</a:t>
            </a:fld>
            <a:endParaRPr lang="en-GB"/>
          </a:p>
        </p:txBody>
      </p:sp>
    </p:spTree>
    <p:extLst>
      <p:ext uri="{BB962C8B-B14F-4D97-AF65-F5344CB8AC3E}">
        <p14:creationId xmlns:p14="http://schemas.microsoft.com/office/powerpoint/2010/main" val="2569513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FBECB-7D0C-E038-D0CC-B5E8906E4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61531E-C1A9-994D-153F-8BA1CFFAD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12869-6CD3-F7D0-F0C5-71892E3AEBE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63CF290-CC3E-EDD5-953A-C862FB81B304}"/>
              </a:ext>
            </a:extLst>
          </p:cNvPr>
          <p:cNvSpPr>
            <a:spLocks noGrp="1"/>
          </p:cNvSpPr>
          <p:nvPr>
            <p:ph type="sldNum" sz="quarter" idx="5"/>
          </p:nvPr>
        </p:nvSpPr>
        <p:spPr/>
        <p:txBody>
          <a:bodyPr/>
          <a:lstStyle/>
          <a:p>
            <a:fld id="{0C29B648-DA54-4C03-AB3C-18CA24240087}" type="slidenum">
              <a:rPr lang="en-GB" smtClean="0"/>
              <a:t>52</a:t>
            </a:fld>
            <a:endParaRPr lang="en-GB"/>
          </a:p>
        </p:txBody>
      </p:sp>
    </p:spTree>
    <p:extLst>
      <p:ext uri="{BB962C8B-B14F-4D97-AF65-F5344CB8AC3E}">
        <p14:creationId xmlns:p14="http://schemas.microsoft.com/office/powerpoint/2010/main" val="1415349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RAS</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53</a:t>
            </a:fld>
            <a:endParaRPr lang="en-GB"/>
          </a:p>
        </p:txBody>
      </p:sp>
    </p:spTree>
    <p:extLst>
      <p:ext uri="{BB962C8B-B14F-4D97-AF65-F5344CB8AC3E}">
        <p14:creationId xmlns:p14="http://schemas.microsoft.com/office/powerpoint/2010/main" val="697799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Chevron</a:t>
            </a:r>
          </a:p>
          <a:p>
            <a:endParaRPr lang="fr-FR" dirty="0"/>
          </a:p>
          <a:p>
            <a:r>
              <a:rPr lang="fr-FR" dirty="0"/>
              <a:t>Point 2</a:t>
            </a:r>
          </a:p>
          <a:p>
            <a:r>
              <a:rPr lang="fr-FR" dirty="0"/>
              <a:t>Bloc / thread</a:t>
            </a:r>
          </a:p>
          <a:p>
            <a:endParaRPr lang="fr-FR" dirty="0"/>
          </a:p>
          <a:p>
            <a:endParaRPr lang="fr-FR" dirty="0"/>
          </a:p>
          <a:p>
            <a:r>
              <a:rPr lang="fr-FR" dirty="0"/>
              <a:t>Point 3</a:t>
            </a:r>
          </a:p>
          <a:p>
            <a:r>
              <a:rPr lang="fr-FR" dirty="0"/>
              <a:t> compilateur</a:t>
            </a:r>
          </a:p>
          <a:p>
            <a:endParaRPr lang="fr-FR" dirty="0"/>
          </a:p>
          <a:p>
            <a:r>
              <a:rPr lang="fr-FR" dirty="0"/>
              <a:t>Point 4</a:t>
            </a:r>
          </a:p>
          <a:p>
            <a:r>
              <a:rPr lang="fr-FR" dirty="0"/>
              <a:t>Même fichier kernel / host</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54</a:t>
            </a:fld>
            <a:endParaRPr lang="en-GB"/>
          </a:p>
        </p:txBody>
      </p:sp>
    </p:spTree>
    <p:extLst>
      <p:ext uri="{BB962C8B-B14F-4D97-AF65-F5344CB8AC3E}">
        <p14:creationId xmlns:p14="http://schemas.microsoft.com/office/powerpoint/2010/main" val="2729873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256, 1 vs 1, 256 vue précédemment impact possible coté </a:t>
            </a:r>
            <a:r>
              <a:rPr lang="fr-FR" dirty="0" err="1"/>
              <a:t>modele</a:t>
            </a:r>
            <a:r>
              <a:rPr lang="fr-FR" dirty="0"/>
              <a:t> exécution – pas </a:t>
            </a:r>
            <a:r>
              <a:rPr lang="fr-FR" dirty="0" err="1"/>
              <a:t>symmétrique</a:t>
            </a:r>
            <a:endParaRPr lang="fr-FR" dirty="0"/>
          </a:p>
          <a:p>
            <a:endParaRPr lang="fr-FR" dirty="0"/>
          </a:p>
          <a:p>
            <a:endParaRPr lang="fr-FR" dirty="0"/>
          </a:p>
          <a:p>
            <a:r>
              <a:rPr lang="fr-FR" dirty="0"/>
              <a:t>Point 2</a:t>
            </a:r>
          </a:p>
          <a:p>
            <a:r>
              <a:rPr lang="fr-FR" dirty="0"/>
              <a:t>Flexibilité </a:t>
            </a:r>
            <a:r>
              <a:rPr lang="fr-FR" dirty="0" err="1"/>
              <a:t>probleme</a:t>
            </a:r>
            <a:r>
              <a:rPr lang="fr-FR" dirty="0"/>
              <a:t> 1D (vecteur) // 2D (image) // 3D (visu, Simulations …)</a:t>
            </a:r>
          </a:p>
          <a:p>
            <a:endParaRPr lang="fr-FR" dirty="0"/>
          </a:p>
          <a:p>
            <a:endParaRPr lang="fr-FR" dirty="0"/>
          </a:p>
          <a:p>
            <a:r>
              <a:rPr lang="fr-FR" dirty="0"/>
              <a:t>Point 3</a:t>
            </a:r>
          </a:p>
          <a:p>
            <a:r>
              <a:rPr lang="fr-FR" dirty="0"/>
              <a:t>Dimensions limite – </a:t>
            </a:r>
            <a:r>
              <a:rPr lang="fr-FR" dirty="0" err="1"/>
              <a:t>DeviceQuery</a:t>
            </a:r>
            <a:r>
              <a:rPr lang="fr-FR" dirty="0"/>
              <a:t> --- Carte (65 000) pour Thread / 1024 Blocs</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56</a:t>
            </a:fld>
            <a:endParaRPr lang="en-GB"/>
          </a:p>
        </p:txBody>
      </p:sp>
    </p:spTree>
    <p:extLst>
      <p:ext uri="{BB962C8B-B14F-4D97-AF65-F5344CB8AC3E}">
        <p14:creationId xmlns:p14="http://schemas.microsoft.com/office/powerpoint/2010/main" val="2135919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Contrôle coté Host pour allocation sur le GPU</a:t>
            </a:r>
          </a:p>
          <a:p>
            <a:endParaRPr lang="fr-FR" dirty="0"/>
          </a:p>
          <a:p>
            <a:endParaRPr lang="fr-FR" dirty="0"/>
          </a:p>
          <a:p>
            <a:r>
              <a:rPr lang="fr-FR" dirty="0"/>
              <a:t>Point 2 </a:t>
            </a:r>
          </a:p>
          <a:p>
            <a:r>
              <a:rPr lang="fr-FR" dirty="0"/>
              <a:t>Notation très proche C (</a:t>
            </a:r>
            <a:r>
              <a:rPr lang="fr-FR" dirty="0" err="1"/>
              <a:t>malloc</a:t>
            </a:r>
            <a:r>
              <a:rPr lang="fr-FR" dirty="0"/>
              <a:t>/Free)</a:t>
            </a:r>
          </a:p>
          <a:p>
            <a:endParaRPr lang="fr-FR" dirty="0"/>
          </a:p>
          <a:p>
            <a:r>
              <a:rPr lang="fr-FR" dirty="0"/>
              <a:t>Point 3</a:t>
            </a:r>
          </a:p>
          <a:p>
            <a:r>
              <a:rPr lang="fr-FR" dirty="0"/>
              <a:t>Pointeur de pointeur pour </a:t>
            </a:r>
            <a:r>
              <a:rPr lang="fr-FR" dirty="0" err="1"/>
              <a:t>malloc</a:t>
            </a:r>
            <a:endParaRPr lang="fr-FR" dirty="0"/>
          </a:p>
          <a:p>
            <a:endParaRPr lang="fr-FR" dirty="0"/>
          </a:p>
          <a:p>
            <a:r>
              <a:rPr lang="fr-FR" dirty="0"/>
              <a:t>Point 4</a:t>
            </a:r>
          </a:p>
          <a:p>
            <a:r>
              <a:rPr lang="fr-FR" dirty="0"/>
              <a:t>Mémoire globale</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57</a:t>
            </a:fld>
            <a:endParaRPr lang="en-GB"/>
          </a:p>
        </p:txBody>
      </p:sp>
    </p:spTree>
    <p:extLst>
      <p:ext uri="{BB962C8B-B14F-4D97-AF65-F5344CB8AC3E}">
        <p14:creationId xmlns:p14="http://schemas.microsoft.com/office/powerpoint/2010/main" val="4083259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Contrôle depuis Host / CPU</a:t>
            </a:r>
          </a:p>
          <a:p>
            <a:endParaRPr lang="fr-FR" dirty="0"/>
          </a:p>
          <a:p>
            <a:endParaRPr lang="fr-FR" dirty="0"/>
          </a:p>
          <a:p>
            <a:r>
              <a:rPr lang="fr-FR" dirty="0"/>
              <a:t>Point2</a:t>
            </a:r>
          </a:p>
          <a:p>
            <a:r>
              <a:rPr lang="fr-FR" dirty="0"/>
              <a:t>Important de tracker les possibles erreurs en utilisant le retour de la fonction </a:t>
            </a:r>
          </a:p>
          <a:p>
            <a:endParaRPr lang="fr-FR" dirty="0"/>
          </a:p>
          <a:p>
            <a:endParaRPr lang="fr-FR" dirty="0"/>
          </a:p>
          <a:p>
            <a:r>
              <a:rPr lang="fr-FR" dirty="0"/>
              <a:t>Point 3</a:t>
            </a:r>
          </a:p>
          <a:p>
            <a:r>
              <a:rPr lang="fr-FR" dirty="0"/>
              <a:t>Sens de la copie – bug classique</a:t>
            </a:r>
          </a:p>
          <a:p>
            <a:endParaRPr lang="fr-FR" dirty="0"/>
          </a:p>
          <a:p>
            <a:endParaRPr lang="fr-FR" dirty="0"/>
          </a:p>
          <a:p>
            <a:r>
              <a:rPr lang="fr-FR" dirty="0"/>
              <a:t>Point 4</a:t>
            </a:r>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58</a:t>
            </a:fld>
            <a:endParaRPr lang="en-GB"/>
          </a:p>
        </p:txBody>
      </p:sp>
    </p:spTree>
    <p:extLst>
      <p:ext uri="{BB962C8B-B14F-4D97-AF65-F5344CB8AC3E}">
        <p14:creationId xmlns:p14="http://schemas.microsoft.com/office/powerpoint/2010/main" val="52591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Vu en TP</a:t>
            </a:r>
          </a:p>
          <a:p>
            <a:endParaRPr lang="fr-FR" dirty="0"/>
          </a:p>
          <a:p>
            <a:endParaRPr lang="fr-FR" dirty="0"/>
          </a:p>
          <a:p>
            <a:endParaRPr lang="fr-FR" dirty="0"/>
          </a:p>
          <a:p>
            <a:r>
              <a:rPr lang="fr-FR" dirty="0"/>
              <a:t>Point 2</a:t>
            </a:r>
          </a:p>
          <a:p>
            <a:r>
              <a:rPr lang="fr-FR" dirty="0"/>
              <a:t>Parfois compliqué d’identifier le kernel ayant </a:t>
            </a:r>
            <a:r>
              <a:rPr lang="fr-FR" dirty="0" err="1"/>
              <a:t>emis</a:t>
            </a:r>
            <a:r>
              <a:rPr lang="fr-FR" dirty="0"/>
              <a:t> l’erreur  - aspect asynchrone</a:t>
            </a:r>
          </a:p>
          <a:p>
            <a:r>
              <a:rPr lang="fr-FR" dirty="0"/>
              <a:t>Utiliser </a:t>
            </a:r>
            <a:r>
              <a:rPr lang="fr-FR" dirty="0" err="1"/>
              <a:t>devicesynchronize</a:t>
            </a:r>
            <a:r>
              <a:rPr lang="fr-FR" dirty="0"/>
              <a:t> pour mettre une place une </a:t>
            </a:r>
            <a:r>
              <a:rPr lang="fr-FR" dirty="0" err="1"/>
              <a:t>barriere</a:t>
            </a:r>
            <a:r>
              <a:rPr lang="fr-FR" dirty="0"/>
              <a:t> permettant de tracker le kernel </a:t>
            </a:r>
          </a:p>
          <a:p>
            <a:endParaRPr lang="fr-FR" dirty="0"/>
          </a:p>
          <a:p>
            <a:r>
              <a:rPr lang="fr-FR" dirty="0"/>
              <a:t>Point 3</a:t>
            </a:r>
          </a:p>
          <a:p>
            <a:r>
              <a:rPr lang="fr-FR" dirty="0"/>
              <a:t>Outils externes pour </a:t>
            </a:r>
            <a:r>
              <a:rPr lang="fr-FR" dirty="0" err="1"/>
              <a:t>dEbug</a:t>
            </a:r>
            <a:endParaRPr lang="fr-FR" dirty="0"/>
          </a:p>
          <a:p>
            <a:r>
              <a:rPr lang="fr-FR" dirty="0" err="1"/>
              <a:t>Cudagdb</a:t>
            </a:r>
            <a:r>
              <a:rPr lang="fr-FR" dirty="0"/>
              <a:t>/</a:t>
            </a:r>
            <a:r>
              <a:rPr lang="fr-FR" dirty="0" err="1"/>
              <a:t>Cudamemcheck</a:t>
            </a:r>
            <a:r>
              <a:rPr lang="fr-FR" dirty="0"/>
              <a:t> – </a:t>
            </a:r>
            <a:r>
              <a:rPr lang="fr-FR" dirty="0" err="1"/>
              <a:t>totalview</a:t>
            </a:r>
            <a:r>
              <a:rPr lang="fr-FR" dirty="0"/>
              <a:t>/Arm Forge DDT/</a:t>
            </a:r>
            <a:r>
              <a:rPr lang="fr-FR" dirty="0" err="1"/>
              <a:t>Nvidia</a:t>
            </a:r>
            <a:r>
              <a:rPr lang="fr-FR" dirty="0"/>
              <a:t> </a:t>
            </a:r>
            <a:r>
              <a:rPr lang="fr-FR" dirty="0" err="1"/>
              <a:t>Nsight</a:t>
            </a:r>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59</a:t>
            </a:fld>
            <a:endParaRPr lang="en-GB"/>
          </a:p>
        </p:txBody>
      </p:sp>
    </p:spTree>
    <p:extLst>
      <p:ext uri="{BB962C8B-B14F-4D97-AF65-F5344CB8AC3E}">
        <p14:creationId xmlns:p14="http://schemas.microsoft.com/office/powerpoint/2010/main" val="236408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Double </a:t>
            </a:r>
            <a:r>
              <a:rPr lang="fr-FR" dirty="0" err="1"/>
              <a:t>underscore</a:t>
            </a:r>
            <a:r>
              <a:rPr lang="fr-FR" dirty="0"/>
              <a:t> + </a:t>
            </a:r>
            <a:r>
              <a:rPr lang="fr-FR" dirty="0" err="1"/>
              <a:t>inline</a:t>
            </a:r>
            <a:endParaRPr lang="fr-FR" dirty="0"/>
          </a:p>
          <a:p>
            <a:endParaRPr lang="fr-FR" dirty="0"/>
          </a:p>
          <a:p>
            <a:r>
              <a:rPr lang="fr-FR" dirty="0"/>
              <a:t>Point 2</a:t>
            </a:r>
          </a:p>
          <a:p>
            <a:r>
              <a:rPr lang="fr-FR" dirty="0"/>
              <a:t>Pile : valeur de retour, paramètres appel, registres (zone mémoire)</a:t>
            </a:r>
          </a:p>
          <a:p>
            <a:r>
              <a:rPr lang="fr-FR" dirty="0"/>
              <a:t>Pas de pile sur le GPU donc </a:t>
            </a:r>
            <a:r>
              <a:rPr lang="fr-FR" dirty="0" err="1"/>
              <a:t>mecanisme</a:t>
            </a:r>
            <a:r>
              <a:rPr lang="fr-FR" dirty="0"/>
              <a:t> </a:t>
            </a:r>
            <a:r>
              <a:rPr lang="fr-FR" dirty="0" err="1"/>
              <a:t>inline</a:t>
            </a:r>
            <a:r>
              <a:rPr lang="fr-FR" dirty="0"/>
              <a:t> (injection code de la fonction directement dans la fonction appelante) / pas de </a:t>
            </a:r>
            <a:r>
              <a:rPr lang="fr-FR" dirty="0" err="1"/>
              <a:t>separation</a:t>
            </a:r>
            <a:endParaRPr lang="fr-FR" dirty="0"/>
          </a:p>
          <a:p>
            <a:endParaRPr lang="fr-FR" dirty="0"/>
          </a:p>
          <a:p>
            <a:r>
              <a:rPr lang="fr-FR" dirty="0"/>
              <a:t>Point 3</a:t>
            </a:r>
          </a:p>
          <a:p>
            <a:r>
              <a:rPr lang="fr-FR" dirty="0"/>
              <a:t>Pas de </a:t>
            </a:r>
            <a:r>
              <a:rPr lang="fr-FR" dirty="0" err="1"/>
              <a:t>recursion</a:t>
            </a:r>
            <a:r>
              <a:rPr lang="fr-FR" dirty="0"/>
              <a:t> pour les kernels GPU</a:t>
            </a:r>
          </a:p>
          <a:p>
            <a:r>
              <a:rPr lang="fr-FR" dirty="0"/>
              <a:t>__</a:t>
            </a:r>
            <a:r>
              <a:rPr lang="fr-FR" dirty="0" err="1"/>
              <a:t>device</a:t>
            </a:r>
            <a:r>
              <a:rPr lang="fr-FR" dirty="0"/>
              <a:t>__ : appelable depuis le GPU</a:t>
            </a:r>
          </a:p>
          <a:p>
            <a:endParaRPr lang="fr-FR" dirty="0"/>
          </a:p>
          <a:p>
            <a:endParaRPr lang="fr-FR" dirty="0"/>
          </a:p>
          <a:p>
            <a:r>
              <a:rPr lang="fr-FR" dirty="0"/>
              <a:t>Point 4</a:t>
            </a:r>
          </a:p>
          <a:p>
            <a:r>
              <a:rPr lang="fr-FR" dirty="0"/>
              <a:t>On peut utiliser __</a:t>
            </a:r>
            <a:r>
              <a:rPr lang="fr-FR" dirty="0" err="1"/>
              <a:t>device</a:t>
            </a:r>
            <a:r>
              <a:rPr lang="fr-FR" dirty="0"/>
              <a:t>__ et __host__ conduisant le compilateur à générer du code pour le Host et le </a:t>
            </a:r>
            <a:r>
              <a:rPr lang="fr-FR" dirty="0" err="1"/>
              <a:t>Device</a:t>
            </a:r>
            <a:r>
              <a:rPr lang="fr-FR" dirty="0"/>
              <a:t>. (e.g. utile pour les deux </a:t>
            </a:r>
            <a:r>
              <a:rPr lang="fr-FR" dirty="0" err="1"/>
              <a:t>devices</a:t>
            </a:r>
            <a:r>
              <a:rPr lang="fr-FR" dirty="0"/>
              <a:t>)</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61</a:t>
            </a:fld>
            <a:endParaRPr lang="en-GB"/>
          </a:p>
        </p:txBody>
      </p:sp>
    </p:spTree>
    <p:extLst>
      <p:ext uri="{BB962C8B-B14F-4D97-AF65-F5344CB8AC3E}">
        <p14:creationId xmlns:p14="http://schemas.microsoft.com/office/powerpoint/2010/main" val="164756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retrouve beaucoup de ressources, malheureusement en anglais, autour de l’exploitation des GPGPU et de la programmation CUDA</a:t>
            </a:r>
          </a:p>
          <a:p>
            <a:pPr marL="171450" indent="-171450">
              <a:buFontTx/>
              <a:buChar char="-"/>
            </a:pPr>
            <a:r>
              <a:rPr lang="en-GB" dirty="0"/>
              <a:t>La premiere reference </a:t>
            </a:r>
            <a:r>
              <a:rPr lang="en-GB" dirty="0" err="1"/>
              <a:t>est</a:t>
            </a:r>
            <a:r>
              <a:rPr lang="en-GB" dirty="0"/>
              <a:t> un Classique avec des </a:t>
            </a:r>
            <a:r>
              <a:rPr lang="en-GB" dirty="0" err="1"/>
              <a:t>exercices</a:t>
            </a:r>
            <a:r>
              <a:rPr lang="en-GB" dirty="0"/>
              <a:t> pour se familiariser avec </a:t>
            </a:r>
            <a:r>
              <a:rPr lang="en-GB" dirty="0" err="1"/>
              <a:t>l’approche</a:t>
            </a:r>
            <a:r>
              <a:rPr lang="en-GB" dirty="0"/>
              <a:t> CUDA</a:t>
            </a:r>
          </a:p>
          <a:p>
            <a:pPr marL="171450" indent="-171450">
              <a:buFontTx/>
              <a:buChar char="-"/>
            </a:pPr>
            <a:r>
              <a:rPr lang="en-GB" dirty="0"/>
              <a:t>La </a:t>
            </a:r>
            <a:r>
              <a:rPr lang="en-GB" dirty="0" err="1"/>
              <a:t>seconde</a:t>
            </a:r>
            <a:r>
              <a:rPr lang="en-GB" dirty="0"/>
              <a:t> reference </a:t>
            </a:r>
            <a:r>
              <a:rPr lang="en-GB" dirty="0" err="1"/>
              <a:t>vient</a:t>
            </a:r>
            <a:r>
              <a:rPr lang="en-GB" dirty="0"/>
              <a:t> de chez Nvidia avec le meme type de </a:t>
            </a:r>
            <a:r>
              <a:rPr lang="en-GB" dirty="0" err="1"/>
              <a:t>contenu</a:t>
            </a:r>
            <a:r>
              <a:rPr lang="en-GB" dirty="0"/>
              <a:t> </a:t>
            </a:r>
            <a:r>
              <a:rPr lang="en-GB" dirty="0" err="1"/>
              <a:t>mais</a:t>
            </a:r>
            <a:r>
              <a:rPr lang="en-GB" dirty="0"/>
              <a:t> </a:t>
            </a:r>
            <a:r>
              <a:rPr lang="en-GB" dirty="0" err="1"/>
              <a:t>orienté</a:t>
            </a:r>
            <a:r>
              <a:rPr lang="en-GB" dirty="0"/>
              <a:t> engineering et pratique </a:t>
            </a:r>
            <a:r>
              <a:rPr lang="en-GB" dirty="0" err="1"/>
              <a:t>Cuda</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a:t>
            </a:fld>
            <a:endParaRPr lang="en-GB"/>
          </a:p>
        </p:txBody>
      </p:sp>
    </p:spTree>
    <p:extLst>
      <p:ext uri="{BB962C8B-B14F-4D97-AF65-F5344CB8AC3E}">
        <p14:creationId xmlns:p14="http://schemas.microsoft.com/office/powerpoint/2010/main" val="264810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62</a:t>
            </a:fld>
            <a:endParaRPr lang="en-GB"/>
          </a:p>
        </p:txBody>
      </p:sp>
    </p:spTree>
    <p:extLst>
      <p:ext uri="{BB962C8B-B14F-4D97-AF65-F5344CB8AC3E}">
        <p14:creationId xmlns:p14="http://schemas.microsoft.com/office/powerpoint/2010/main" val="7904529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63</a:t>
            </a:fld>
            <a:endParaRPr lang="en-GB"/>
          </a:p>
        </p:txBody>
      </p:sp>
    </p:spTree>
    <p:extLst>
      <p:ext uri="{BB962C8B-B14F-4D97-AF65-F5344CB8AC3E}">
        <p14:creationId xmlns:p14="http://schemas.microsoft.com/office/powerpoint/2010/main" val="2303458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2F80F-A023-6E37-5D00-96D5AE550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B8BE9-313A-FC3F-A4D1-79373A677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0FD72-AF1C-7BFC-3FA8-9583D47633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FA42AA4-00A9-8AE6-126D-89EFED647B70}"/>
              </a:ext>
            </a:extLst>
          </p:cNvPr>
          <p:cNvSpPr>
            <a:spLocks noGrp="1"/>
          </p:cNvSpPr>
          <p:nvPr>
            <p:ph type="sldNum" sz="quarter" idx="5"/>
          </p:nvPr>
        </p:nvSpPr>
        <p:spPr/>
        <p:txBody>
          <a:bodyPr/>
          <a:lstStyle/>
          <a:p>
            <a:fld id="{0C29B648-DA54-4C03-AB3C-18CA24240087}" type="slidenum">
              <a:rPr lang="en-GB" smtClean="0"/>
              <a:t>64</a:t>
            </a:fld>
            <a:endParaRPr lang="en-GB"/>
          </a:p>
        </p:txBody>
      </p:sp>
    </p:spTree>
    <p:extLst>
      <p:ext uri="{BB962C8B-B14F-4D97-AF65-F5344CB8AC3E}">
        <p14:creationId xmlns:p14="http://schemas.microsoft.com/office/powerpoint/2010/main" val="889785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__local__  : mémoire local / thread (</a:t>
            </a:r>
            <a:r>
              <a:rPr lang="fr-FR" dirty="0" err="1"/>
              <a:t>lifetime</a:t>
            </a:r>
            <a:r>
              <a:rPr lang="fr-FR" dirty="0"/>
              <a:t>)</a:t>
            </a:r>
          </a:p>
          <a:p>
            <a:endParaRPr lang="fr-FR" dirty="0"/>
          </a:p>
          <a:p>
            <a:r>
              <a:rPr lang="fr-FR" dirty="0"/>
              <a:t>Point 2 </a:t>
            </a:r>
          </a:p>
          <a:p>
            <a:r>
              <a:rPr lang="fr-FR" dirty="0"/>
              <a:t>__</a:t>
            </a:r>
            <a:r>
              <a:rPr lang="fr-FR" dirty="0" err="1"/>
              <a:t>shared</a:t>
            </a:r>
            <a:r>
              <a:rPr lang="fr-FR" dirty="0"/>
              <a:t>  : block / block (</a:t>
            </a:r>
            <a:r>
              <a:rPr lang="fr-FR" dirty="0" err="1"/>
              <a:t>lifetime</a:t>
            </a:r>
            <a:r>
              <a:rPr lang="fr-FR" dirty="0"/>
              <a:t>)</a:t>
            </a:r>
          </a:p>
          <a:p>
            <a:endParaRPr lang="fr-FR" dirty="0"/>
          </a:p>
          <a:p>
            <a:r>
              <a:rPr lang="fr-FR" dirty="0"/>
              <a:t>Point 3</a:t>
            </a:r>
          </a:p>
          <a:p>
            <a:r>
              <a:rPr lang="fr-FR" dirty="0"/>
              <a:t>__</a:t>
            </a:r>
            <a:r>
              <a:rPr lang="fr-FR" dirty="0" err="1"/>
              <a:t>device</a:t>
            </a:r>
            <a:r>
              <a:rPr lang="fr-FR" dirty="0"/>
              <a:t>-- : global / </a:t>
            </a:r>
            <a:r>
              <a:rPr lang="fr-FR" dirty="0" err="1"/>
              <a:t>grid</a:t>
            </a:r>
            <a:r>
              <a:rPr lang="fr-FR" dirty="0"/>
              <a:t> / application</a:t>
            </a:r>
          </a:p>
          <a:p>
            <a:endParaRPr lang="fr-FR" dirty="0"/>
          </a:p>
          <a:p>
            <a:endParaRPr lang="fr-FR" dirty="0"/>
          </a:p>
          <a:p>
            <a:r>
              <a:rPr lang="fr-FR" dirty="0"/>
              <a:t>Point4</a:t>
            </a:r>
          </a:p>
          <a:p>
            <a:r>
              <a:rPr lang="fr-FR" dirty="0"/>
              <a:t>__constant : </a:t>
            </a:r>
            <a:r>
              <a:rPr lang="fr-FR" dirty="0" err="1"/>
              <a:t>grid</a:t>
            </a:r>
            <a:r>
              <a:rPr lang="fr-FR" dirty="0"/>
              <a:t> /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Point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Variable </a:t>
            </a:r>
            <a:r>
              <a:rPr lang="fr-FR" dirty="0" err="1"/>
              <a:t>automatic</a:t>
            </a:r>
            <a:r>
              <a:rPr lang="fr-FR" dirty="0"/>
              <a:t> : registre</a:t>
            </a:r>
            <a:endParaRPr lang="en-GB" dirty="0"/>
          </a:p>
          <a:p>
            <a:r>
              <a:rPr lang="fr-FR" dirty="0"/>
              <a:t>Pointer uniquement pour la mémoire globale</a:t>
            </a:r>
          </a:p>
          <a:p>
            <a:r>
              <a:rPr lang="fr-FR" dirty="0" err="1"/>
              <a:t>Tiing</a:t>
            </a:r>
            <a:r>
              <a:rPr lang="fr-FR" dirty="0"/>
              <a:t> data </a:t>
            </a:r>
            <a:r>
              <a:rPr lang="fr-FR" dirty="0" err="1"/>
              <a:t>is</a:t>
            </a:r>
            <a:r>
              <a:rPr lang="fr-FR" dirty="0"/>
              <a:t> important </a:t>
            </a:r>
            <a:r>
              <a:rPr lang="fr-FR" dirty="0">
                <a:sym typeface="Wingdings" panose="05000000000000000000" pitchFamily="2" charset="2"/>
              </a:rPr>
              <a:t> </a:t>
            </a:r>
            <a:r>
              <a:rPr lang="fr-FR" dirty="0" err="1">
                <a:sym typeface="Wingdings" panose="05000000000000000000" pitchFamily="2" charset="2"/>
              </a:rPr>
              <a:t>hierarchu</a:t>
            </a:r>
            <a:endParaRPr lang="fr-FR" dirty="0"/>
          </a:p>
        </p:txBody>
      </p:sp>
      <p:sp>
        <p:nvSpPr>
          <p:cNvPr id="4" name="Slide Number Placeholder 3"/>
          <p:cNvSpPr>
            <a:spLocks noGrp="1"/>
          </p:cNvSpPr>
          <p:nvPr>
            <p:ph type="sldNum" sz="quarter" idx="5"/>
          </p:nvPr>
        </p:nvSpPr>
        <p:spPr/>
        <p:txBody>
          <a:bodyPr/>
          <a:lstStyle/>
          <a:p>
            <a:fld id="{0C29B648-DA54-4C03-AB3C-18CA24240087}" type="slidenum">
              <a:rPr lang="en-GB" smtClean="0"/>
              <a:t>65</a:t>
            </a:fld>
            <a:endParaRPr lang="en-GB"/>
          </a:p>
        </p:txBody>
      </p:sp>
    </p:spTree>
    <p:extLst>
      <p:ext uri="{BB962C8B-B14F-4D97-AF65-F5344CB8AC3E}">
        <p14:creationId xmlns:p14="http://schemas.microsoft.com/office/powerpoint/2010/main" val="3413374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66</a:t>
            </a:fld>
            <a:endParaRPr lang="en-GB"/>
          </a:p>
        </p:txBody>
      </p:sp>
    </p:spTree>
    <p:extLst>
      <p:ext uri="{BB962C8B-B14F-4D97-AF65-F5344CB8AC3E}">
        <p14:creationId xmlns:p14="http://schemas.microsoft.com/office/powerpoint/2010/main" val="871332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Schéma </a:t>
            </a:r>
          </a:p>
          <a:p>
            <a:endParaRPr lang="fr-FR" dirty="0"/>
          </a:p>
          <a:p>
            <a:r>
              <a:rPr lang="fr-FR" dirty="0"/>
              <a:t>Point 1</a:t>
            </a:r>
          </a:p>
          <a:p>
            <a:r>
              <a:rPr lang="fr-FR" dirty="0" err="1"/>
              <a:t>Memoire</a:t>
            </a:r>
            <a:r>
              <a:rPr lang="fr-FR" dirty="0"/>
              <a:t> rapide localisé proche unité de </a:t>
            </a:r>
            <a:r>
              <a:rPr lang="fr-FR" dirty="0" err="1"/>
              <a:t>compute</a:t>
            </a:r>
            <a:r>
              <a:rPr lang="fr-FR" dirty="0"/>
              <a:t> – au niveau des SM</a:t>
            </a:r>
          </a:p>
          <a:p>
            <a:endParaRPr lang="fr-FR" dirty="0"/>
          </a:p>
          <a:p>
            <a:endParaRPr lang="fr-FR" dirty="0"/>
          </a:p>
          <a:p>
            <a:r>
              <a:rPr lang="fr-FR" dirty="0"/>
              <a:t>Point 2</a:t>
            </a:r>
          </a:p>
          <a:p>
            <a:r>
              <a:rPr lang="fr-FR" dirty="0"/>
              <a:t>Accessible à l’</a:t>
            </a:r>
            <a:r>
              <a:rPr lang="fr-FR" dirty="0" err="1"/>
              <a:t>interieur</a:t>
            </a:r>
            <a:r>
              <a:rPr lang="fr-FR" dirty="0"/>
              <a:t> </a:t>
            </a:r>
            <a:r>
              <a:rPr lang="fr-FR" dirty="0" err="1"/>
              <a:t>dun</a:t>
            </a:r>
            <a:r>
              <a:rPr lang="fr-FR" dirty="0"/>
              <a:t>’ thread block</a:t>
            </a:r>
          </a:p>
          <a:p>
            <a:r>
              <a:rPr lang="en-GB" dirty="0" err="1"/>
              <a:t>Partie</a:t>
            </a:r>
            <a:r>
              <a:rPr lang="en-GB" dirty="0"/>
              <a:t> du L1 cache – </a:t>
            </a:r>
            <a:r>
              <a:rPr lang="en-GB" dirty="0" err="1"/>
              <a:t>mecanisme</a:t>
            </a:r>
            <a:r>
              <a:rPr lang="en-GB" dirty="0"/>
              <a:t> de </a:t>
            </a:r>
            <a:r>
              <a:rPr lang="en-GB" dirty="0" err="1"/>
              <a:t>transfert</a:t>
            </a:r>
            <a:r>
              <a:rPr lang="en-GB" dirty="0"/>
              <a:t> entre L1 </a:t>
            </a:r>
            <a:r>
              <a:rPr lang="en-GB" dirty="0" err="1"/>
              <a:t>cche</a:t>
            </a:r>
            <a:r>
              <a:rPr lang="en-GB" dirty="0"/>
              <a:t> / shared memory</a:t>
            </a:r>
          </a:p>
          <a:p>
            <a:endParaRPr lang="en-GB" dirty="0"/>
          </a:p>
          <a:p>
            <a:endParaRPr lang="en-GB" dirty="0"/>
          </a:p>
          <a:p>
            <a:r>
              <a:rPr lang="en-GB" dirty="0"/>
              <a:t>Point 3</a:t>
            </a:r>
          </a:p>
          <a:p>
            <a:r>
              <a:rPr lang="en-GB" dirty="0"/>
              <a:t>Organisation </a:t>
            </a:r>
            <a:r>
              <a:rPr lang="en-GB" dirty="0" err="1"/>
              <a:t>specifique</a:t>
            </a:r>
            <a:r>
              <a:rPr lang="en-GB" dirty="0"/>
              <a:t> – </a:t>
            </a:r>
            <a:r>
              <a:rPr lang="en-GB" dirty="0" err="1"/>
              <a:t>plusieurs</a:t>
            </a:r>
            <a:r>
              <a:rPr lang="en-GB" dirty="0"/>
              <a:t> banks (</a:t>
            </a:r>
            <a:r>
              <a:rPr lang="en-GB" dirty="0" err="1"/>
              <a:t>banque</a:t>
            </a:r>
            <a:r>
              <a:rPr lang="en-GB" dirty="0"/>
              <a:t> …)</a:t>
            </a:r>
          </a:p>
          <a:p>
            <a:r>
              <a:rPr lang="en-GB" dirty="0"/>
              <a:t>Interleave pour maximiser la </a:t>
            </a:r>
            <a:r>
              <a:rPr lang="en-GB" dirty="0" err="1"/>
              <a:t>performan,ce</a:t>
            </a:r>
            <a:endParaRPr lang="en-GB" dirty="0"/>
          </a:p>
          <a:p>
            <a:r>
              <a:rPr lang="en-GB" dirty="0"/>
              <a:t>Bank </a:t>
            </a:r>
            <a:r>
              <a:rPr lang="en-GB" dirty="0" err="1"/>
              <a:t>peut</a:t>
            </a:r>
            <a:r>
              <a:rPr lang="en-GB" dirty="0"/>
              <a:t> </a:t>
            </a:r>
            <a:r>
              <a:rPr lang="en-GB" dirty="0" err="1"/>
              <a:t>multicaster</a:t>
            </a:r>
            <a:endParaRPr lang="en-GB" dirty="0"/>
          </a:p>
          <a:p>
            <a:r>
              <a:rPr lang="en-GB" dirty="0"/>
              <a:t>1-1 pattern ok avec </a:t>
            </a:r>
            <a:r>
              <a:rPr lang="en-GB" dirty="0" err="1"/>
              <a:t>chaque</a:t>
            </a:r>
            <a:r>
              <a:rPr lang="en-GB" dirty="0"/>
              <a:t> thread accede different banks</a:t>
            </a:r>
          </a:p>
          <a:p>
            <a:r>
              <a:rPr lang="en-GB" dirty="0"/>
              <a:t>N-1 </a:t>
            </a:r>
            <a:r>
              <a:rPr lang="en-GB" dirty="0" err="1"/>
              <a:t>plusieurs</a:t>
            </a:r>
            <a:r>
              <a:rPr lang="en-GB" dirty="0"/>
              <a:t> threads </a:t>
            </a:r>
            <a:r>
              <a:rPr lang="en-GB" dirty="0" err="1"/>
              <a:t>accedant</a:t>
            </a:r>
            <a:r>
              <a:rPr lang="en-GB" dirty="0"/>
              <a:t> meme bank ( meme </a:t>
            </a:r>
            <a:r>
              <a:rPr lang="en-GB" dirty="0" err="1"/>
              <a:t>valeur</a:t>
            </a:r>
            <a:r>
              <a:rPr lang="en-GB" dirty="0"/>
              <a:t>) </a:t>
            </a:r>
            <a:r>
              <a:rPr lang="en-GB" dirty="0">
                <a:sym typeface="Wingdings" panose="05000000000000000000" pitchFamily="2" charset="2"/>
              </a:rPr>
              <a:t> multicast </a:t>
            </a:r>
            <a:endParaRPr lang="en-GB" dirty="0"/>
          </a:p>
          <a:p>
            <a:r>
              <a:rPr lang="en-GB" dirty="0"/>
              <a:t>N-1 </a:t>
            </a:r>
            <a:r>
              <a:rPr lang="en-GB" dirty="0" err="1"/>
              <a:t>plusieurs</a:t>
            </a:r>
            <a:r>
              <a:rPr lang="en-GB" dirty="0"/>
              <a:t> threads </a:t>
            </a:r>
            <a:r>
              <a:rPr lang="en-GB" dirty="0" err="1"/>
              <a:t>accédant</a:t>
            </a:r>
            <a:r>
              <a:rPr lang="en-GB" dirty="0"/>
              <a:t> au meme bank (</a:t>
            </a:r>
            <a:r>
              <a:rPr lang="en-GB" dirty="0" err="1"/>
              <a:t>differente</a:t>
            </a:r>
            <a:r>
              <a:rPr lang="en-GB" dirty="0"/>
              <a:t> </a:t>
            </a:r>
            <a:r>
              <a:rPr lang="en-GB" dirty="0" err="1"/>
              <a:t>valeur</a:t>
            </a:r>
            <a:r>
              <a:rPr lang="en-GB" dirty="0"/>
              <a:t>) - -- serialization </a:t>
            </a:r>
            <a:endParaRPr lang="fr-FR" dirty="0"/>
          </a:p>
        </p:txBody>
      </p:sp>
      <p:sp>
        <p:nvSpPr>
          <p:cNvPr id="4" name="Slide Number Placeholder 3"/>
          <p:cNvSpPr>
            <a:spLocks noGrp="1"/>
          </p:cNvSpPr>
          <p:nvPr>
            <p:ph type="sldNum" sz="quarter" idx="5"/>
          </p:nvPr>
        </p:nvSpPr>
        <p:spPr/>
        <p:txBody>
          <a:bodyPr/>
          <a:lstStyle/>
          <a:p>
            <a:fld id="{0C29B648-DA54-4C03-AB3C-18CA24240087}" type="slidenum">
              <a:rPr lang="en-GB" smtClean="0"/>
              <a:t>67</a:t>
            </a:fld>
            <a:endParaRPr lang="en-GB"/>
          </a:p>
        </p:txBody>
      </p:sp>
    </p:spTree>
    <p:extLst>
      <p:ext uri="{BB962C8B-B14F-4D97-AF65-F5344CB8AC3E}">
        <p14:creationId xmlns:p14="http://schemas.microsoft.com/office/powerpoint/2010/main" val="3787946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en-GB" dirty="0" err="1"/>
              <a:t>Troisieme</a:t>
            </a:r>
            <a:r>
              <a:rPr lang="en-GB" dirty="0"/>
              <a:t> parameter au moment de lancer le </a:t>
            </a:r>
            <a:r>
              <a:rPr lang="en-GB" dirty="0" err="1"/>
              <a:t>kernl</a:t>
            </a:r>
            <a:r>
              <a:rPr lang="en-GB" dirty="0"/>
              <a:t> </a:t>
            </a:r>
            <a:r>
              <a:rPr lang="en-GB" dirty="0" err="1"/>
              <a:t>afin</a:t>
            </a:r>
            <a:r>
              <a:rPr lang="en-GB" dirty="0"/>
              <a:t> de </a:t>
            </a:r>
            <a:r>
              <a:rPr lang="en-GB" dirty="0" err="1"/>
              <a:t>gérer</a:t>
            </a:r>
            <a:r>
              <a:rPr lang="en-GB" dirty="0"/>
              <a:t> de manière </a:t>
            </a:r>
            <a:r>
              <a:rPr lang="en-GB" dirty="0" err="1"/>
              <a:t>dynamique</a:t>
            </a:r>
            <a:r>
              <a:rPr lang="en-GB" dirty="0"/>
              <a:t> la taille de la </a:t>
            </a:r>
            <a:r>
              <a:rPr lang="en-GB" dirty="0" err="1"/>
              <a:t>mémoire</a:t>
            </a:r>
            <a:r>
              <a:rPr lang="en-GB" dirty="0"/>
              <a:t> shared</a:t>
            </a:r>
          </a:p>
          <a:p>
            <a:r>
              <a:rPr lang="en-GB" dirty="0"/>
              <a:t>Static shared memory : </a:t>
            </a:r>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68</a:t>
            </a:fld>
            <a:endParaRPr lang="en-GB"/>
          </a:p>
        </p:txBody>
      </p:sp>
    </p:spTree>
    <p:extLst>
      <p:ext uri="{BB962C8B-B14F-4D97-AF65-F5344CB8AC3E}">
        <p14:creationId xmlns:p14="http://schemas.microsoft.com/office/powerpoint/2010/main" val="98700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dirty="0"/>
              <a:t>Assurer la correction des données (accès concurrents – </a:t>
            </a:r>
            <a:r>
              <a:rPr lang="fr-FR" dirty="0" err="1"/>
              <a:t>shared</a:t>
            </a:r>
            <a:r>
              <a:rPr lang="fr-FR" dirty="0"/>
              <a:t> memory)</a:t>
            </a:r>
          </a:p>
          <a:p>
            <a:pPr marL="171450" indent="-171450">
              <a:buFontTx/>
              <a:buChar char="-"/>
            </a:pPr>
            <a:r>
              <a:rPr lang="fr-FR" dirty="0" err="1"/>
              <a:t>Debug</a:t>
            </a:r>
            <a:endParaRPr lang="fr-FR" dirty="0"/>
          </a:p>
          <a:p>
            <a:pPr marL="171450" indent="-171450">
              <a:buFontTx/>
              <a:buChar char="-"/>
            </a:pPr>
            <a:r>
              <a:rPr lang="fr-FR" dirty="0" err="1"/>
              <a:t>BLock-level</a:t>
            </a: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69</a:t>
            </a:fld>
            <a:endParaRPr lang="en-GB"/>
          </a:p>
        </p:txBody>
      </p:sp>
    </p:spTree>
    <p:extLst>
      <p:ext uri="{BB962C8B-B14F-4D97-AF65-F5344CB8AC3E}">
        <p14:creationId xmlns:p14="http://schemas.microsoft.com/office/powerpoint/2010/main" val="427313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Bank </a:t>
            </a:r>
            <a:r>
              <a:rPr lang="fr-FR" dirty="0" err="1"/>
              <a:t>conflict</a:t>
            </a:r>
            <a:r>
              <a:rPr lang="fr-FR" dirty="0"/>
              <a:t> par exemple est une optimisation importante mais l’optimisation clé est probablement l’utilisation des </a:t>
            </a:r>
            <a:r>
              <a:rPr lang="fr-FR" dirty="0" err="1"/>
              <a:t>streams</a:t>
            </a:r>
            <a:r>
              <a:rPr lang="fr-FR" dirty="0"/>
              <a:t>.</a:t>
            </a:r>
          </a:p>
          <a:p>
            <a:endParaRPr lang="fr-FR" dirty="0"/>
          </a:p>
          <a:p>
            <a:r>
              <a:rPr lang="fr-FR" dirty="0"/>
              <a:t>Point 2</a:t>
            </a:r>
          </a:p>
          <a:p>
            <a:r>
              <a:rPr lang="fr-FR" dirty="0"/>
              <a:t>Stream - </a:t>
            </a:r>
            <a:r>
              <a:rPr lang="fr-FR" dirty="0" err="1"/>
              <a:t>mecanique</a:t>
            </a:r>
            <a:r>
              <a:rPr lang="fr-FR" dirty="0"/>
              <a:t> pour plus de concurrence entre Host et GPU</a:t>
            </a:r>
          </a:p>
          <a:p>
            <a:r>
              <a:rPr lang="en-GB" dirty="0" err="1"/>
              <a:t>Overlapp</a:t>
            </a:r>
            <a:endParaRPr lang="en-GB" dirty="0"/>
          </a:p>
          <a:p>
            <a:endParaRPr lang="en-GB" dirty="0"/>
          </a:p>
          <a:p>
            <a:r>
              <a:rPr lang="en-GB" dirty="0"/>
              <a:t>Point 3</a:t>
            </a:r>
          </a:p>
          <a:p>
            <a:r>
              <a:rPr lang="en-GB" dirty="0" err="1"/>
              <a:t>Modele</a:t>
            </a:r>
            <a:r>
              <a:rPr lang="en-GB" dirty="0"/>
              <a:t> Classique – offload </a:t>
            </a:r>
          </a:p>
          <a:p>
            <a:endParaRPr lang="en-GB" dirty="0"/>
          </a:p>
          <a:p>
            <a:endParaRPr lang="en-GB" dirty="0"/>
          </a:p>
          <a:p>
            <a:r>
              <a:rPr lang="en-GB" dirty="0"/>
              <a:t>Point 4</a:t>
            </a:r>
          </a:p>
          <a:p>
            <a:r>
              <a:rPr lang="en-GB" dirty="0"/>
              <a:t>Utilisation et optimisation </a:t>
            </a:r>
            <a:r>
              <a:rPr lang="en-GB" dirty="0" err="1"/>
              <a:t>est</a:t>
            </a:r>
            <a:r>
              <a:rPr lang="en-GB" dirty="0"/>
              <a:t> </a:t>
            </a:r>
            <a:r>
              <a:rPr lang="en-GB" dirty="0" err="1"/>
              <a:t>relativement</a:t>
            </a:r>
            <a:r>
              <a:rPr lang="en-GB" dirty="0"/>
              <a:t> </a:t>
            </a:r>
            <a:r>
              <a:rPr lang="en-GB" dirty="0" err="1"/>
              <a:t>pauvre</a:t>
            </a:r>
            <a:r>
              <a:rPr lang="en-GB" dirty="0"/>
              <a:t> </a:t>
            </a:r>
            <a:r>
              <a:rPr lang="en-GB" dirty="0" err="1"/>
              <a:t>en</a:t>
            </a:r>
            <a:r>
              <a:rPr lang="en-GB" dirty="0"/>
              <a:t> fait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Tentative de pipeline dans le design</a:t>
            </a:r>
          </a:p>
          <a:p>
            <a:endParaRPr lang="en-GB" dirty="0"/>
          </a:p>
          <a:p>
            <a:endParaRPr lang="en-GB" dirty="0"/>
          </a:p>
          <a:p>
            <a:r>
              <a:rPr lang="en-GB" dirty="0"/>
              <a:t>Point 5 </a:t>
            </a:r>
          </a:p>
          <a:p>
            <a:r>
              <a:rPr lang="en-GB" dirty="0"/>
              <a:t>Comment </a:t>
            </a:r>
            <a:r>
              <a:rPr lang="en-GB" dirty="0" err="1"/>
              <a:t>ecrire</a:t>
            </a:r>
            <a:r>
              <a:rPr lang="en-GB" dirty="0"/>
              <a:t> </a:t>
            </a:r>
            <a:r>
              <a:rPr lang="en-GB" dirty="0" err="1"/>
              <a:t>ce</a:t>
            </a:r>
            <a:r>
              <a:rPr lang="en-GB" dirty="0"/>
              <a:t> type de code …</a:t>
            </a:r>
          </a:p>
        </p:txBody>
      </p:sp>
      <p:sp>
        <p:nvSpPr>
          <p:cNvPr id="4" name="Slide Number Placeholder 3"/>
          <p:cNvSpPr>
            <a:spLocks noGrp="1"/>
          </p:cNvSpPr>
          <p:nvPr>
            <p:ph type="sldNum" sz="quarter" idx="5"/>
          </p:nvPr>
        </p:nvSpPr>
        <p:spPr/>
        <p:txBody>
          <a:bodyPr/>
          <a:lstStyle/>
          <a:p>
            <a:fld id="{0C29B648-DA54-4C03-AB3C-18CA24240087}" type="slidenum">
              <a:rPr lang="en-GB" smtClean="0"/>
              <a:t>70</a:t>
            </a:fld>
            <a:endParaRPr lang="en-GB"/>
          </a:p>
        </p:txBody>
      </p:sp>
    </p:spTree>
    <p:extLst>
      <p:ext uri="{BB962C8B-B14F-4D97-AF65-F5344CB8AC3E}">
        <p14:creationId xmlns:p14="http://schemas.microsoft.com/office/powerpoint/2010/main" val="3248521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 1</a:t>
            </a:r>
          </a:p>
          <a:p>
            <a:r>
              <a:rPr lang="fr-FR" dirty="0"/>
              <a:t>Stream : suite d’opération exécuté de manière ordonnée</a:t>
            </a:r>
          </a:p>
          <a:p>
            <a:r>
              <a:rPr lang="fr-FR" dirty="0"/>
              <a:t>Operations dans un </a:t>
            </a:r>
            <a:r>
              <a:rPr lang="fr-FR" dirty="0" err="1"/>
              <a:t>stream</a:t>
            </a:r>
            <a:r>
              <a:rPr lang="fr-FR" dirty="0"/>
              <a:t> ne se recouvrent pas </a:t>
            </a:r>
          </a:p>
          <a:p>
            <a:r>
              <a:rPr lang="fr-FR" dirty="0"/>
              <a:t>Même </a:t>
            </a:r>
            <a:r>
              <a:rPr lang="fr-FR" dirty="0" err="1"/>
              <a:t>stream</a:t>
            </a:r>
            <a:r>
              <a:rPr lang="fr-FR" dirty="0"/>
              <a:t> – ordre / par </a:t>
            </a:r>
            <a:r>
              <a:rPr lang="fr-FR" dirty="0" err="1"/>
              <a:t>etapes</a:t>
            </a:r>
            <a:endParaRPr lang="fr-FR" dirty="0"/>
          </a:p>
          <a:p>
            <a:r>
              <a:rPr lang="fr-FR" dirty="0"/>
              <a:t>Différents </a:t>
            </a:r>
            <a:r>
              <a:rPr lang="fr-FR" dirty="0" err="1"/>
              <a:t>stream</a:t>
            </a:r>
            <a:r>
              <a:rPr lang="fr-FR" dirty="0"/>
              <a:t> – non </a:t>
            </a:r>
            <a:r>
              <a:rPr lang="fr-FR" dirty="0" err="1"/>
              <a:t>determiné</a:t>
            </a:r>
            <a:r>
              <a:rPr lang="fr-FR" dirty="0"/>
              <a:t> – dépend des ressources</a:t>
            </a:r>
          </a:p>
          <a:p>
            <a:endParaRPr lang="fr-FR" dirty="0"/>
          </a:p>
          <a:p>
            <a:r>
              <a:rPr lang="fr-FR" dirty="0"/>
              <a:t>Point 2</a:t>
            </a:r>
          </a:p>
          <a:p>
            <a:r>
              <a:rPr lang="fr-FR" dirty="0"/>
              <a:t>Par </a:t>
            </a:r>
            <a:r>
              <a:rPr lang="fr-FR" dirty="0" err="1"/>
              <a:t>defaut</a:t>
            </a:r>
            <a:r>
              <a:rPr lang="fr-FR" dirty="0"/>
              <a:t>, le lancement de kernel / tous les transferts mémoires exploite un </a:t>
            </a:r>
            <a:r>
              <a:rPr lang="fr-FR" dirty="0" err="1"/>
              <a:t>stream</a:t>
            </a:r>
            <a:r>
              <a:rPr lang="fr-FR" dirty="0"/>
              <a:t> qui est définie </a:t>
            </a:r>
            <a:r>
              <a:rPr lang="fr-FR" dirty="0" err="1"/>
              <a:t>Zero</a:t>
            </a:r>
            <a:r>
              <a:rPr lang="fr-FR" dirty="0"/>
              <a:t>/</a:t>
            </a:r>
            <a:r>
              <a:rPr lang="fr-FR" dirty="0" err="1"/>
              <a:t>Null</a:t>
            </a:r>
            <a:endParaRPr lang="fr-FR" dirty="0"/>
          </a:p>
          <a:p>
            <a:r>
              <a:rPr lang="fr-FR" dirty="0"/>
              <a:t>Typiquement Transfert de données finalisée avant le lancement du kernel suivant.</a:t>
            </a:r>
          </a:p>
          <a:p>
            <a:r>
              <a:rPr lang="fr-FR" dirty="0"/>
              <a:t>Garantie du </a:t>
            </a:r>
            <a:r>
              <a:rPr lang="fr-FR" dirty="0" err="1"/>
              <a:t>Null</a:t>
            </a:r>
            <a:r>
              <a:rPr lang="fr-FR" dirty="0"/>
              <a:t> </a:t>
            </a:r>
            <a:r>
              <a:rPr lang="fr-FR" dirty="0" err="1"/>
              <a:t>stream</a:t>
            </a:r>
            <a:endParaRPr lang="fr-FR" dirty="0"/>
          </a:p>
          <a:p>
            <a:r>
              <a:rPr lang="fr-FR" dirty="0"/>
              <a:t>Kernel launch </a:t>
            </a:r>
            <a:r>
              <a:rPr lang="fr-FR" dirty="0" err="1"/>
              <a:t>async</a:t>
            </a:r>
            <a:r>
              <a:rPr lang="fr-FR" dirty="0"/>
              <a:t> w.r.t CPU</a:t>
            </a:r>
          </a:p>
          <a:p>
            <a:r>
              <a:rPr lang="fr-FR" dirty="0"/>
              <a:t>Kernel2 après Kernel1</a:t>
            </a:r>
          </a:p>
          <a:p>
            <a:endParaRPr lang="fr-FR" dirty="0"/>
          </a:p>
          <a:p>
            <a:r>
              <a:rPr lang="fr-FR" dirty="0"/>
              <a:t>Point 3</a:t>
            </a:r>
          </a:p>
          <a:p>
            <a:r>
              <a:rPr lang="fr-FR" dirty="0" err="1"/>
              <a:t>Concurrency</a:t>
            </a:r>
            <a:endParaRPr lang="fr-FR" dirty="0"/>
          </a:p>
          <a:p>
            <a:pPr marL="171450" indent="-171450">
              <a:buFontTx/>
              <a:buChar char="-"/>
            </a:pPr>
            <a:r>
              <a:rPr lang="fr-FR" dirty="0" err="1"/>
              <a:t>Different</a:t>
            </a:r>
            <a:r>
              <a:rPr lang="fr-FR" dirty="0"/>
              <a:t> </a:t>
            </a:r>
            <a:r>
              <a:rPr lang="fr-FR" dirty="0" err="1"/>
              <a:t>stream</a:t>
            </a:r>
            <a:endParaRPr lang="fr-FR" dirty="0"/>
          </a:p>
          <a:p>
            <a:pPr marL="171450" indent="-171450">
              <a:buFontTx/>
              <a:buChar char="-"/>
            </a:pPr>
            <a:r>
              <a:rPr lang="fr-FR" dirty="0" err="1"/>
              <a:t>cudaMemcpyAsync</a:t>
            </a:r>
            <a:r>
              <a:rPr lang="fr-FR" dirty="0"/>
              <a:t> </a:t>
            </a:r>
            <a:r>
              <a:rPr lang="fr-FR" dirty="0" err="1"/>
              <a:t>with</a:t>
            </a:r>
            <a:r>
              <a:rPr lang="fr-FR" dirty="0"/>
              <a:t> host</a:t>
            </a:r>
          </a:p>
          <a:p>
            <a:pPr marL="171450" indent="-171450">
              <a:buFontTx/>
              <a:buChar char="-"/>
            </a:pPr>
            <a:r>
              <a:rPr lang="fr-FR" dirty="0"/>
              <a:t>Ressources </a:t>
            </a:r>
            <a:r>
              <a:rPr lang="fr-FR" dirty="0" err="1"/>
              <a:t>available</a:t>
            </a:r>
            <a:endParaRPr lang="fr-FR" dirty="0"/>
          </a:p>
          <a:p>
            <a:endParaRPr lang="fr-FR" dirty="0"/>
          </a:p>
          <a:p>
            <a:endParaRPr lang="fr-FR" dirty="0"/>
          </a:p>
          <a:p>
            <a:endParaRPr lang="fr-FR" dirty="0"/>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71</a:t>
            </a:fld>
            <a:endParaRPr lang="en-GB"/>
          </a:p>
        </p:txBody>
      </p:sp>
    </p:spTree>
    <p:extLst>
      <p:ext uri="{BB962C8B-B14F-4D97-AF65-F5344CB8AC3E}">
        <p14:creationId xmlns:p14="http://schemas.microsoft.com/office/powerpoint/2010/main" val="128602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Vraie volonté chez </a:t>
            </a:r>
            <a:r>
              <a:rPr lang="fr-FR" dirty="0" err="1"/>
              <a:t>Nvidia</a:t>
            </a:r>
            <a:r>
              <a:rPr lang="fr-FR" dirty="0"/>
              <a:t> de faciliter l’adoption de </a:t>
            </a:r>
            <a:r>
              <a:rPr lang="fr-FR" dirty="0" err="1"/>
              <a:t>Cuda</a:t>
            </a:r>
            <a:endParaRPr lang="fr-FR" dirty="0"/>
          </a:p>
          <a:p>
            <a:r>
              <a:rPr lang="fr-FR" dirty="0"/>
              <a:t>- de nombreuses ressources disponibles en ligne notamment en suivant le lien </a:t>
            </a:r>
            <a:r>
              <a:rPr lang="fr-FR" dirty="0" err="1"/>
              <a:t>développer.nvidia</a:t>
            </a:r>
            <a:endParaRPr lang="fr-FR" dirty="0"/>
          </a:p>
          <a:p>
            <a:pPr marL="171450" indent="-171450">
              <a:buFontTx/>
              <a:buChar char="-"/>
            </a:pPr>
            <a:r>
              <a:rPr lang="en-GB" dirty="0" err="1"/>
              <a:t>j’attire</a:t>
            </a:r>
            <a:r>
              <a:rPr lang="en-GB" dirty="0"/>
              <a:t> </a:t>
            </a:r>
            <a:r>
              <a:rPr lang="en-GB" dirty="0" err="1"/>
              <a:t>également</a:t>
            </a:r>
            <a:r>
              <a:rPr lang="en-GB" dirty="0"/>
              <a:t> </a:t>
            </a:r>
            <a:r>
              <a:rPr lang="en-GB" dirty="0" err="1"/>
              <a:t>votre</a:t>
            </a:r>
            <a:r>
              <a:rPr lang="en-GB" dirty="0"/>
              <a:t> attention sur la conference GTC – </a:t>
            </a:r>
            <a:r>
              <a:rPr lang="en-GB" dirty="0" err="1"/>
              <a:t>en</a:t>
            </a:r>
            <a:r>
              <a:rPr lang="en-GB" dirty="0"/>
              <a:t> </a:t>
            </a:r>
            <a:r>
              <a:rPr lang="en-GB" dirty="0" err="1"/>
              <a:t>ligne</a:t>
            </a:r>
            <a:r>
              <a:rPr lang="en-GB" dirty="0"/>
              <a:t> </a:t>
            </a:r>
            <a:r>
              <a:rPr lang="en-GB" dirty="0" err="1"/>
              <a:t>depuis</a:t>
            </a:r>
            <a:r>
              <a:rPr lang="en-GB" dirty="0"/>
              <a:t> le Covid (</a:t>
            </a:r>
            <a:r>
              <a:rPr lang="en-GB" dirty="0" err="1"/>
              <a:t>gratuite</a:t>
            </a:r>
            <a:r>
              <a:rPr lang="en-GB" dirty="0"/>
              <a:t>) – avec de </a:t>
            </a:r>
            <a:r>
              <a:rPr lang="en-GB" dirty="0" err="1"/>
              <a:t>nombreuses</a:t>
            </a:r>
            <a:r>
              <a:rPr lang="en-GB" dirty="0"/>
              <a:t> presentations </a:t>
            </a:r>
            <a:r>
              <a:rPr lang="en-GB" dirty="0" err="1"/>
              <a:t>autour</a:t>
            </a:r>
            <a:r>
              <a:rPr lang="en-GB" dirty="0"/>
              <a:t> de </a:t>
            </a:r>
            <a:r>
              <a:rPr lang="en-GB" dirty="0" err="1"/>
              <a:t>l’utilisation</a:t>
            </a:r>
            <a:r>
              <a:rPr lang="en-GB" dirty="0"/>
              <a:t> de </a:t>
            </a:r>
            <a:r>
              <a:rPr lang="en-GB" dirty="0" err="1"/>
              <a:t>Cuda</a:t>
            </a:r>
            <a:r>
              <a:rPr lang="en-GB" dirty="0"/>
              <a:t>. </a:t>
            </a:r>
          </a:p>
          <a:p>
            <a:pPr marL="171450" indent="-171450">
              <a:buFontTx/>
              <a:buChar char="-"/>
            </a:pPr>
            <a:r>
              <a:rPr lang="en-GB" dirty="0" err="1"/>
              <a:t>Certians</a:t>
            </a:r>
            <a:r>
              <a:rPr lang="en-GB" dirty="0"/>
              <a:t> </a:t>
            </a:r>
            <a:r>
              <a:rPr lang="en-GB" dirty="0" err="1"/>
              <a:t>Tuto</a:t>
            </a:r>
            <a:r>
              <a:rPr lang="en-GB" dirty="0"/>
              <a:t> </a:t>
            </a:r>
            <a:r>
              <a:rPr lang="en-GB" dirty="0" err="1"/>
              <a:t>sont</a:t>
            </a:r>
            <a:r>
              <a:rPr lang="en-GB" dirty="0"/>
              <a:t> </a:t>
            </a:r>
            <a:r>
              <a:rPr lang="en-GB" dirty="0" err="1"/>
              <a:t>payants</a:t>
            </a:r>
            <a:r>
              <a:rPr lang="en-GB" dirty="0"/>
              <a:t> (DL etc... ) </a:t>
            </a:r>
            <a:r>
              <a:rPr lang="en-GB" dirty="0" err="1"/>
              <a:t>mais</a:t>
            </a:r>
            <a:r>
              <a:rPr lang="en-GB" dirty="0"/>
              <a:t> </a:t>
            </a:r>
            <a:r>
              <a:rPr lang="en-GB" dirty="0" err="1"/>
              <a:t>permet</a:t>
            </a:r>
            <a:r>
              <a:rPr lang="en-GB" dirty="0"/>
              <a:t> </a:t>
            </a:r>
            <a:r>
              <a:rPr lang="en-GB" dirty="0" err="1"/>
              <a:t>d’avoir</a:t>
            </a:r>
            <a:r>
              <a:rPr lang="en-GB" dirty="0"/>
              <a:t> </a:t>
            </a:r>
            <a:r>
              <a:rPr lang="en-GB" dirty="0" err="1"/>
              <a:t>une</a:t>
            </a:r>
            <a:r>
              <a:rPr lang="en-GB" dirty="0"/>
              <a:t> vision </a:t>
            </a:r>
            <a:r>
              <a:rPr lang="en-GB" dirty="0" err="1"/>
              <a:t>globale</a:t>
            </a:r>
            <a:r>
              <a:rPr lang="en-GB" dirty="0"/>
              <a:t> de </a:t>
            </a:r>
            <a:r>
              <a:rPr lang="en-GB" dirty="0" err="1"/>
              <a:t>l’ecosysteme</a:t>
            </a:r>
            <a:endParaRPr lang="en-GB" dirty="0"/>
          </a:p>
          <a:p>
            <a:pPr marL="171450" indent="-171450">
              <a:buFontTx/>
              <a:buChar char="-"/>
            </a:pPr>
            <a:endParaRPr lang="en-GB" dirty="0"/>
          </a:p>
          <a:p>
            <a:pPr marL="171450" indent="-171450">
              <a:buFontTx/>
              <a:buChar char="-"/>
            </a:pPr>
            <a:r>
              <a:rPr lang="en-GB" dirty="0" err="1"/>
              <a:t>Conférence</a:t>
            </a:r>
            <a:r>
              <a:rPr lang="en-GB" dirty="0"/>
              <a:t> du 21-24 Mars – IA/Metaverse</a:t>
            </a:r>
          </a:p>
        </p:txBody>
      </p:sp>
      <p:sp>
        <p:nvSpPr>
          <p:cNvPr id="4" name="Slide Number Placeholder 3"/>
          <p:cNvSpPr>
            <a:spLocks noGrp="1"/>
          </p:cNvSpPr>
          <p:nvPr>
            <p:ph type="sldNum" sz="quarter" idx="5"/>
          </p:nvPr>
        </p:nvSpPr>
        <p:spPr/>
        <p:txBody>
          <a:bodyPr/>
          <a:lstStyle/>
          <a:p>
            <a:fld id="{0C29B648-DA54-4C03-AB3C-18CA24240087}" type="slidenum">
              <a:rPr lang="en-GB" smtClean="0"/>
              <a:t>7</a:t>
            </a:fld>
            <a:endParaRPr lang="en-GB"/>
          </a:p>
        </p:txBody>
      </p:sp>
    </p:spTree>
    <p:extLst>
      <p:ext uri="{BB962C8B-B14F-4D97-AF65-F5344CB8AC3E}">
        <p14:creationId xmlns:p14="http://schemas.microsoft.com/office/powerpoint/2010/main" val="86783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Point1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Comment on </a:t>
            </a:r>
            <a:r>
              <a:rPr lang="fr-FR" dirty="0" err="1"/>
              <a:t>specifie</a:t>
            </a:r>
            <a:endParaRPr lang="fr-FR" dirty="0"/>
          </a:p>
          <a:p>
            <a:r>
              <a:rPr lang="fr-FR" dirty="0"/>
              <a:t>De manière explicite on peut définit des </a:t>
            </a:r>
            <a:r>
              <a:rPr lang="fr-FR" dirty="0" err="1"/>
              <a:t>stream</a:t>
            </a:r>
            <a:r>
              <a:rPr lang="fr-FR" dirty="0"/>
              <a:t> pour l’exécution d kernel</a:t>
            </a:r>
          </a:p>
          <a:p>
            <a:r>
              <a:rPr lang="fr-FR" dirty="0"/>
              <a:t>On rajoute un quatrième paramètre au moment du lancement du kernel</a:t>
            </a:r>
          </a:p>
          <a:p>
            <a:r>
              <a:rPr lang="fr-FR" dirty="0"/>
              <a:t>Globalement 4 paramètres pour lancer le kernel block, thread, </a:t>
            </a:r>
            <a:r>
              <a:rPr lang="fr-FR" dirty="0" err="1"/>
              <a:t>shared</a:t>
            </a:r>
            <a:r>
              <a:rPr lang="fr-FR" dirty="0"/>
              <a:t> memory, </a:t>
            </a:r>
            <a:r>
              <a:rPr lang="fr-FR" dirty="0" err="1"/>
              <a:t>stream</a:t>
            </a:r>
            <a:r>
              <a:rPr lang="fr-FR" dirty="0"/>
              <a:t> </a:t>
            </a:r>
            <a:r>
              <a:rPr lang="fr-FR" dirty="0" err="1"/>
              <a:t>numbers</a:t>
            </a:r>
            <a:endParaRPr lang="fr-FR" dirty="0"/>
          </a:p>
          <a:p>
            <a:endParaRPr lang="fr-FR" dirty="0"/>
          </a:p>
          <a:p>
            <a:pPr marL="171450" indent="-171450">
              <a:buFontTx/>
              <a:buChar char="-"/>
            </a:pPr>
            <a:endParaRPr lang="fr-FR" dirty="0"/>
          </a:p>
          <a:p>
            <a:pPr marL="0" indent="0">
              <a:buFontTx/>
              <a:buNone/>
            </a:pPr>
            <a:r>
              <a:rPr lang="fr-FR" dirty="0"/>
              <a:t>Point 2</a:t>
            </a:r>
          </a:p>
          <a:p>
            <a:pPr marL="0" indent="0">
              <a:buFontTx/>
              <a:buNone/>
            </a:pPr>
            <a:r>
              <a:rPr lang="fr-FR" dirty="0"/>
              <a:t>Mem copie </a:t>
            </a:r>
            <a:r>
              <a:rPr lang="fr-FR" dirty="0" err="1"/>
              <a:t>Async</a:t>
            </a:r>
            <a:r>
              <a:rPr lang="fr-FR" dirty="0"/>
              <a:t> – </a:t>
            </a:r>
            <a:r>
              <a:rPr lang="fr-FR" dirty="0" err="1"/>
              <a:t>pinned</a:t>
            </a:r>
            <a:r>
              <a:rPr lang="fr-FR" dirty="0"/>
              <a:t> memory</a:t>
            </a:r>
          </a:p>
          <a:p>
            <a:pPr marL="0" indent="0">
              <a:buFontTx/>
              <a:buNone/>
            </a:pPr>
            <a:r>
              <a:rPr lang="fr-FR" dirty="0"/>
              <a:t>Différents type d’allocation, page, </a:t>
            </a:r>
            <a:r>
              <a:rPr lang="fr-FR" dirty="0" err="1"/>
              <a:t>mapped</a:t>
            </a:r>
            <a:r>
              <a:rPr lang="fr-FR" dirty="0"/>
              <a:t>, </a:t>
            </a:r>
            <a:r>
              <a:rPr lang="fr-FR" dirty="0" err="1"/>
              <a:t>pinned</a:t>
            </a:r>
            <a:r>
              <a:rPr lang="fr-FR" dirty="0"/>
              <a:t> …</a:t>
            </a:r>
          </a:p>
          <a:p>
            <a:pPr marL="0" indent="0">
              <a:buFontTx/>
              <a:buNone/>
            </a:pPr>
            <a:r>
              <a:rPr lang="fr-FR" dirty="0"/>
              <a:t>Plus </a:t>
            </a:r>
            <a:r>
              <a:rPr lang="fr-FR" dirty="0" err="1"/>
              <a:t>trard</a:t>
            </a:r>
            <a:endParaRPr lang="fr-FR" dirty="0"/>
          </a:p>
          <a:p>
            <a:pPr marL="171450" indent="-171450">
              <a:buFontTx/>
              <a:buChar char="-"/>
            </a:pPr>
            <a:endParaRPr lang="fr-FR" dirty="0"/>
          </a:p>
          <a:p>
            <a:pPr marL="0" indent="0">
              <a:buFontTx/>
              <a:buNone/>
            </a:pPr>
            <a:r>
              <a:rPr lang="fr-FR" dirty="0"/>
              <a:t>Point 5</a:t>
            </a:r>
          </a:p>
          <a:p>
            <a:pPr marL="0" indent="0">
              <a:buFontTx/>
              <a:buNone/>
            </a:pPr>
            <a:r>
              <a:rPr lang="fr-FR" dirty="0"/>
              <a:t>Non </a:t>
            </a:r>
            <a:r>
              <a:rPr lang="fr-FR" dirty="0" err="1"/>
              <a:t>blcking</a:t>
            </a:r>
            <a:r>
              <a:rPr lang="fr-FR" dirty="0"/>
              <a:t> call MPI analogie et limiter impact du port PC par exemple pour les transferts </a:t>
            </a:r>
            <a:r>
              <a:rPr lang="fr-FR" dirty="0" err="1"/>
              <a:t>couteurs</a:t>
            </a:r>
            <a:endParaRPr lang="fr-FR" dirty="0"/>
          </a:p>
          <a:p>
            <a:pPr marL="0" indent="0">
              <a:buFontTx/>
              <a:buNone/>
            </a:pPr>
            <a:endParaRPr lang="fr-FR" dirty="0"/>
          </a:p>
          <a:p>
            <a:pPr marL="0" indent="0">
              <a:buFontTx/>
              <a:buNone/>
            </a:pPr>
            <a:endParaRPr lang="fr-FR" dirty="0"/>
          </a:p>
          <a:p>
            <a:pPr marL="0" indent="0">
              <a:buFontTx/>
              <a:buNone/>
            </a:pPr>
            <a:r>
              <a:rPr lang="fr-FR" dirty="0"/>
              <a:t>Point 6</a:t>
            </a:r>
          </a:p>
          <a:p>
            <a:pPr marL="171450" indent="-171450">
              <a:buFontTx/>
              <a:buChar char="-"/>
            </a:pPr>
            <a:r>
              <a:rPr lang="fr-FR" dirty="0"/>
              <a:t>Stream </a:t>
            </a:r>
            <a:r>
              <a:rPr lang="fr-FR" dirty="0" err="1"/>
              <a:t>handle</a:t>
            </a:r>
            <a:endParaRPr lang="fr-FR" dirty="0"/>
          </a:p>
          <a:p>
            <a:pPr marL="171450" indent="-171450">
              <a:buFontTx/>
              <a:buChar char="-"/>
            </a:pPr>
            <a:r>
              <a:rPr lang="fr-FR" dirty="0" err="1"/>
              <a:t>Allocate</a:t>
            </a:r>
            <a:r>
              <a:rPr lang="fr-FR" dirty="0"/>
              <a:t> </a:t>
            </a:r>
          </a:p>
          <a:p>
            <a:pPr marL="171450" indent="-171450">
              <a:buFontTx/>
              <a:buChar char="-"/>
            </a:pPr>
            <a:r>
              <a:rPr lang="fr-FR" dirty="0" err="1"/>
              <a:t>Ceate</a:t>
            </a:r>
            <a:r>
              <a:rPr lang="fr-FR" dirty="0"/>
              <a:t> /destroy</a:t>
            </a:r>
          </a:p>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72</a:t>
            </a:fld>
            <a:endParaRPr lang="en-GB"/>
          </a:p>
        </p:txBody>
      </p:sp>
    </p:spTree>
    <p:extLst>
      <p:ext uri="{BB962C8B-B14F-4D97-AF65-F5344CB8AC3E}">
        <p14:creationId xmlns:p14="http://schemas.microsoft.com/office/powerpoint/2010/main" val="2582971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73</a:t>
            </a:fld>
            <a:endParaRPr lang="en-GB"/>
          </a:p>
        </p:txBody>
      </p:sp>
    </p:spTree>
    <p:extLst>
      <p:ext uri="{BB962C8B-B14F-4D97-AF65-F5344CB8AC3E}">
        <p14:creationId xmlns:p14="http://schemas.microsoft.com/office/powerpoint/2010/main" val="3165409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0C29B648-DA54-4C03-AB3C-18CA24240087}" type="slidenum">
              <a:rPr lang="en-GB" smtClean="0"/>
              <a:t>74</a:t>
            </a:fld>
            <a:endParaRPr lang="en-GB"/>
          </a:p>
        </p:txBody>
      </p:sp>
    </p:spTree>
    <p:extLst>
      <p:ext uri="{BB962C8B-B14F-4D97-AF65-F5344CB8AC3E}">
        <p14:creationId xmlns:p14="http://schemas.microsoft.com/office/powerpoint/2010/main" val="182779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8B64-31D4-5617-CCC0-4E888478A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EB013-2C53-8D57-E8C7-499C55599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BC14F-A68C-D5C4-42A0-56D972A2CD7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113C61B-4A4C-F847-0A2C-1FAD0D2C879D}"/>
              </a:ext>
            </a:extLst>
          </p:cNvPr>
          <p:cNvSpPr>
            <a:spLocks noGrp="1"/>
          </p:cNvSpPr>
          <p:nvPr>
            <p:ph type="sldNum" sz="quarter" idx="5"/>
          </p:nvPr>
        </p:nvSpPr>
        <p:spPr/>
        <p:txBody>
          <a:bodyPr/>
          <a:lstStyle/>
          <a:p>
            <a:fld id="{0C29B648-DA54-4C03-AB3C-18CA24240087}" type="slidenum">
              <a:rPr lang="en-GB" smtClean="0"/>
              <a:t>8</a:t>
            </a:fld>
            <a:endParaRPr lang="en-GB"/>
          </a:p>
        </p:txBody>
      </p:sp>
    </p:spTree>
    <p:extLst>
      <p:ext uri="{BB962C8B-B14F-4D97-AF65-F5344CB8AC3E}">
        <p14:creationId xmlns:p14="http://schemas.microsoft.com/office/powerpoint/2010/main" val="36506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OpenGL</a:t>
            </a:r>
          </a:p>
        </p:txBody>
      </p:sp>
      <p:sp>
        <p:nvSpPr>
          <p:cNvPr id="4" name="Slide Number Placeholder 3"/>
          <p:cNvSpPr>
            <a:spLocks noGrp="1"/>
          </p:cNvSpPr>
          <p:nvPr>
            <p:ph type="sldNum" sz="quarter" idx="5"/>
          </p:nvPr>
        </p:nvSpPr>
        <p:spPr/>
        <p:txBody>
          <a:bodyPr/>
          <a:lstStyle/>
          <a:p>
            <a:fld id="{0C29B648-DA54-4C03-AB3C-18CA24240087}" type="slidenum">
              <a:rPr lang="en-GB" smtClean="0"/>
              <a:t>9</a:t>
            </a:fld>
            <a:endParaRPr lang="en-GB"/>
          </a:p>
        </p:txBody>
      </p:sp>
    </p:spTree>
    <p:extLst>
      <p:ext uri="{BB962C8B-B14F-4D97-AF65-F5344CB8AC3E}">
        <p14:creationId xmlns:p14="http://schemas.microsoft.com/office/powerpoint/2010/main" val="2749004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439B-B9B4-42F8-B707-B8B2C81DA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398BDEC-0E61-482C-9107-9B08755289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583759-7550-4352-9377-9EDE5489A802}"/>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E7D4E3AF-0BA2-483E-84BE-6CFA418B7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CA8110-614B-4512-ADBF-4864DF519053}"/>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31980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C765-7875-467A-827B-4AB2AB0578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B1B537-4BD8-4004-9204-91E05A62F9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8470F4-9961-4872-B7DE-8A14892B2B5A}"/>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C82454FF-254D-48DB-A984-BF5797CDCB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0DBAB9-5BCE-4FE0-A1C6-F4F86ADFD115}"/>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21977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21F7B6-2369-4F49-ACB5-7A4D6695B6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931910-C814-470B-9D36-7047F64D36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152E8D-2322-45A3-A137-4D0BD2848F1E}"/>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8BEE09AB-466C-4919-A797-ED615EDD33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F97523-09AA-49FB-BE0E-1F60EA0B5B1A}"/>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128798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B205-0D4B-4CB5-810A-80078DBA65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2F54E5-78B2-46F5-8831-6530F2416F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DD25D6-48B8-42E7-BF53-90BAA689E766}"/>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818F8EDA-2A85-4156-AF07-8B259A0F70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BA63B9-39E6-47F1-918F-79715813BFFC}"/>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605341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8ECC-8862-4878-A3E5-3FE89B34B9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56D7A06-CDE2-43B0-90FF-C61734AFD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B41C1C-3C2A-49AC-80F5-E3D6EB37CFEF}"/>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895E95FA-9749-4F80-BDE5-EFFBF43C0E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F1656B-DB51-4CF5-BE1C-3BEF5F30C598}"/>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2077614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AA18-2570-42FE-B7FA-67F111F2F2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33C494-E97B-4DDC-804C-2D1CBA0CF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51691C-5D6B-48AC-8117-EF8EFC560D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FEA1814-26F7-4DDA-85CE-3A87151F113F}"/>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6" name="Footer Placeholder 5">
            <a:extLst>
              <a:ext uri="{FF2B5EF4-FFF2-40B4-BE49-F238E27FC236}">
                <a16:creationId xmlns:a16="http://schemas.microsoft.com/office/drawing/2014/main" id="{97A5B699-CCEE-4F5F-B1B5-8E44EB412A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3D72B0-3AD8-4D0E-BAA5-035E666BC9C9}"/>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94588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33BA-8EC6-4A62-9C9E-C1D25526FC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93BB23-1731-4CE5-AFAD-0E0E35996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4C27E7-8959-4936-9377-D71E3BDB69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42ECDB6-489F-4A09-B733-C72A9C0A91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BFCEA-05CC-4647-9C35-AA4E1AD32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99B02E-78D5-4ED1-A7C7-7A41E922814D}"/>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8" name="Footer Placeholder 7">
            <a:extLst>
              <a:ext uri="{FF2B5EF4-FFF2-40B4-BE49-F238E27FC236}">
                <a16:creationId xmlns:a16="http://schemas.microsoft.com/office/drawing/2014/main" id="{89632602-0763-4656-894B-65E267E0E4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796BFD2-CB3A-4A4D-934E-114B05A4812B}"/>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71018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912B-A693-46FD-950A-8AE0B1865BF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4ED7B32-5BA4-477B-91CD-0E947F062F40}"/>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4" name="Footer Placeholder 3">
            <a:extLst>
              <a:ext uri="{FF2B5EF4-FFF2-40B4-BE49-F238E27FC236}">
                <a16:creationId xmlns:a16="http://schemas.microsoft.com/office/drawing/2014/main" id="{E0EA8238-43A9-43F8-97FE-A26336F089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30AC4F-DF82-4AE7-9457-FF6B163A0D91}"/>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339787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B4EE6-CE82-4D71-854D-F63B2D860333}"/>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3" name="Footer Placeholder 2">
            <a:extLst>
              <a:ext uri="{FF2B5EF4-FFF2-40B4-BE49-F238E27FC236}">
                <a16:creationId xmlns:a16="http://schemas.microsoft.com/office/drawing/2014/main" id="{8D622324-A386-472F-BB31-A813C470F78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FABB726-73DE-4D9E-91EF-83579F29DD93}"/>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44560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0A99-E933-4489-B595-7C4FA79F9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E40FD7-38A2-4618-925C-415E86512D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D19833-83E0-4B19-8CBA-B4A01C408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09E293-4B46-4FB8-8181-CFAAD9207142}"/>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6" name="Footer Placeholder 5">
            <a:extLst>
              <a:ext uri="{FF2B5EF4-FFF2-40B4-BE49-F238E27FC236}">
                <a16:creationId xmlns:a16="http://schemas.microsoft.com/office/drawing/2014/main" id="{2C7B4CEC-ED0A-4815-A829-6CE7E8E85A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4BA43C-DA7E-424C-91DC-23A2B90FF84E}"/>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286338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7227-C5DF-45C3-ABA0-4E0C15A81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88828E8-43BD-46F8-890F-FA65FD1547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1067A2-5B5E-4834-AB38-C98B79DBC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72E0D-A154-440F-A478-B20F790DD08F}"/>
              </a:ext>
            </a:extLst>
          </p:cNvPr>
          <p:cNvSpPr>
            <a:spLocks noGrp="1"/>
          </p:cNvSpPr>
          <p:nvPr>
            <p:ph type="dt" sz="half" idx="10"/>
          </p:nvPr>
        </p:nvSpPr>
        <p:spPr/>
        <p:txBody>
          <a:bodyPr/>
          <a:lstStyle/>
          <a:p>
            <a:fld id="{A508907F-0E97-429D-9DBE-275E290C28B9}" type="datetimeFigureOut">
              <a:rPr lang="en-GB" smtClean="0"/>
              <a:t>04/02/2026</a:t>
            </a:fld>
            <a:endParaRPr lang="en-GB"/>
          </a:p>
        </p:txBody>
      </p:sp>
      <p:sp>
        <p:nvSpPr>
          <p:cNvPr id="6" name="Footer Placeholder 5">
            <a:extLst>
              <a:ext uri="{FF2B5EF4-FFF2-40B4-BE49-F238E27FC236}">
                <a16:creationId xmlns:a16="http://schemas.microsoft.com/office/drawing/2014/main" id="{34168D90-DB65-4AEE-977E-D3ABCC7B0B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C2551B-77C8-40BE-8609-B8FE0C04A4CA}"/>
              </a:ext>
            </a:extLst>
          </p:cNvPr>
          <p:cNvSpPr>
            <a:spLocks noGrp="1"/>
          </p:cNvSpPr>
          <p:nvPr>
            <p:ph type="sldNum" sz="quarter" idx="12"/>
          </p:nvPr>
        </p:nvSpPr>
        <p:spPr/>
        <p:txBody>
          <a:bodyPr/>
          <a:lstStyle/>
          <a:p>
            <a:fld id="{E43D212F-C2C9-4315-853B-A4F377AEF5D8}" type="slidenum">
              <a:rPr lang="en-GB" smtClean="0"/>
              <a:t>‹N°›</a:t>
            </a:fld>
            <a:endParaRPr lang="en-GB"/>
          </a:p>
        </p:txBody>
      </p:sp>
    </p:spTree>
    <p:extLst>
      <p:ext uri="{BB962C8B-B14F-4D97-AF65-F5344CB8AC3E}">
        <p14:creationId xmlns:p14="http://schemas.microsoft.com/office/powerpoint/2010/main" val="1516679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331A0-07A1-47D6-B981-49AA900D5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8DC09E-F55A-4167-8CB8-2CEDF3105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32C12E-52AA-4872-BE18-A325F318C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8907F-0E97-429D-9DBE-275E290C28B9}" type="datetimeFigureOut">
              <a:rPr lang="en-GB" smtClean="0"/>
              <a:t>04/02/2026</a:t>
            </a:fld>
            <a:endParaRPr lang="en-GB"/>
          </a:p>
        </p:txBody>
      </p:sp>
      <p:sp>
        <p:nvSpPr>
          <p:cNvPr id="5" name="Footer Placeholder 4">
            <a:extLst>
              <a:ext uri="{FF2B5EF4-FFF2-40B4-BE49-F238E27FC236}">
                <a16:creationId xmlns:a16="http://schemas.microsoft.com/office/drawing/2014/main" id="{5DD6EEE9-9A5E-489C-9DCA-A6612127A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CE46784-5D5D-4B41-B493-55B129CE7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D212F-C2C9-4315-853B-A4F377AEF5D8}" type="slidenum">
              <a:rPr lang="en-GB" smtClean="0"/>
              <a:t>‹N°›</a:t>
            </a:fld>
            <a:endParaRPr lang="en-GB"/>
          </a:p>
        </p:txBody>
      </p:sp>
    </p:spTree>
    <p:extLst>
      <p:ext uri="{BB962C8B-B14F-4D97-AF65-F5344CB8AC3E}">
        <p14:creationId xmlns:p14="http://schemas.microsoft.com/office/powerpoint/2010/main" val="11998527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nvidia.com/cuda/pdf/CUDA_C_Programming_Guide.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nvidia.com/cuda-zon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nvidia.com/fr-fr/gtc/"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6">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033272" y="954284"/>
            <a:ext cx="10513106" cy="2943432"/>
          </a:xfrm>
        </p:spPr>
        <p:txBody>
          <a:bodyPr>
            <a:normAutofit/>
          </a:bodyPr>
          <a:lstStyle/>
          <a:p>
            <a:pPr algn="l"/>
            <a:r>
              <a:rPr lang="fr-FR" sz="8000" dirty="0" err="1"/>
              <a:t>Nvidia</a:t>
            </a:r>
            <a:r>
              <a:rPr lang="fr-FR" sz="8000"/>
              <a:t> CUDA</a:t>
            </a:r>
            <a:endParaRPr lang="en-GB" sz="8000" dirty="0"/>
          </a:p>
        </p:txBody>
      </p:sp>
      <p:sp>
        <p:nvSpPr>
          <p:cNvPr id="34" name="Rectangle 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0">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2"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683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84D50-0528-7748-47FB-BF27A68039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5736588-9051-6738-9E22-AFAAB1F3951C}"/>
              </a:ext>
            </a:extLst>
          </p:cNvPr>
          <p:cNvSpPr>
            <a:spLocks noGrp="1"/>
          </p:cNvSpPr>
          <p:nvPr>
            <p:ph type="ctrTitle"/>
          </p:nvPr>
        </p:nvSpPr>
        <p:spPr>
          <a:xfrm>
            <a:off x="165763" y="228599"/>
            <a:ext cx="6349337" cy="626977"/>
          </a:xfrm>
        </p:spPr>
        <p:txBody>
          <a:bodyPr>
            <a:normAutofit fontScale="90000"/>
          </a:bodyPr>
          <a:lstStyle/>
          <a:p>
            <a:pPr algn="l"/>
            <a:r>
              <a:rPr lang="fr-FR" sz="4000" dirty="0"/>
              <a:t>1 – Contexte / simulation</a:t>
            </a:r>
            <a:endParaRPr lang="en-GB" sz="4000" dirty="0"/>
          </a:p>
        </p:txBody>
      </p:sp>
      <p:pic>
        <p:nvPicPr>
          <p:cNvPr id="3" name="Image 2">
            <a:extLst>
              <a:ext uri="{FF2B5EF4-FFF2-40B4-BE49-F238E27FC236}">
                <a16:creationId xmlns:a16="http://schemas.microsoft.com/office/drawing/2014/main" id="{BF12883B-63F8-9DE8-7A45-5DF5AF67B9EF}"/>
              </a:ext>
            </a:extLst>
          </p:cNvPr>
          <p:cNvPicPr>
            <a:picLocks noChangeAspect="1"/>
          </p:cNvPicPr>
          <p:nvPr/>
        </p:nvPicPr>
        <p:blipFill>
          <a:blip r:embed="rId3"/>
          <a:stretch>
            <a:fillRect/>
          </a:stretch>
        </p:blipFill>
        <p:spPr>
          <a:xfrm>
            <a:off x="5165059" y="1061935"/>
            <a:ext cx="3117807" cy="2096401"/>
          </a:xfrm>
          <a:prstGeom prst="rect">
            <a:avLst/>
          </a:prstGeom>
        </p:spPr>
      </p:pic>
      <p:pic>
        <p:nvPicPr>
          <p:cNvPr id="4098" name="Picture 2" descr="Using El Capitan Systems | HPC @ LLNL">
            <a:extLst>
              <a:ext uri="{FF2B5EF4-FFF2-40B4-BE49-F238E27FC236}">
                <a16:creationId xmlns:a16="http://schemas.microsoft.com/office/drawing/2014/main" id="{4A733C99-D128-C83F-9209-47BCE60A5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350" y="605782"/>
            <a:ext cx="3117807" cy="205688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Eviden and AMD to power Europe's new Exascale Supercomputer, the first  based in France | Eviden">
            <a:extLst>
              <a:ext uri="{FF2B5EF4-FFF2-40B4-BE49-F238E27FC236}">
                <a16:creationId xmlns:a16="http://schemas.microsoft.com/office/drawing/2014/main" id="{E04534AF-C662-8519-5CCC-533BD2C5D7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6" descr="Eviden and AMD to power Europe's new Exascale Supercomputer, the first  based in France | Eviden">
            <a:extLst>
              <a:ext uri="{FF2B5EF4-FFF2-40B4-BE49-F238E27FC236}">
                <a16:creationId xmlns:a16="http://schemas.microsoft.com/office/drawing/2014/main" id="{6D198D3D-FD81-B94F-43BA-48BD7F2F476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90B0C704-0999-D309-CC0C-E4E3492742E0}"/>
              </a:ext>
            </a:extLst>
          </p:cNvPr>
          <p:cNvPicPr>
            <a:picLocks noChangeAspect="1"/>
          </p:cNvPicPr>
          <p:nvPr/>
        </p:nvPicPr>
        <p:blipFill>
          <a:blip r:embed="rId5"/>
          <a:stretch>
            <a:fillRect/>
          </a:stretch>
        </p:blipFill>
        <p:spPr>
          <a:xfrm>
            <a:off x="3925557" y="3756483"/>
            <a:ext cx="5361318" cy="3011976"/>
          </a:xfrm>
          <a:prstGeom prst="rect">
            <a:avLst/>
          </a:prstGeom>
        </p:spPr>
      </p:pic>
      <p:pic>
        <p:nvPicPr>
          <p:cNvPr id="4104" name="Picture 8">
            <a:extLst>
              <a:ext uri="{FF2B5EF4-FFF2-40B4-BE49-F238E27FC236}">
                <a16:creationId xmlns:a16="http://schemas.microsoft.com/office/drawing/2014/main" id="{3012D438-1C68-1517-2D86-9011C91D1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743" y="1314880"/>
            <a:ext cx="3365677" cy="226652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76DD021-305A-7B81-0DE2-708E387767AD}"/>
              </a:ext>
            </a:extLst>
          </p:cNvPr>
          <p:cNvSpPr txBox="1"/>
          <p:nvPr/>
        </p:nvSpPr>
        <p:spPr>
          <a:xfrm>
            <a:off x="70514" y="5373939"/>
            <a:ext cx="3177512" cy="523220"/>
          </a:xfrm>
          <a:prstGeom prst="rect">
            <a:avLst/>
          </a:prstGeom>
          <a:noFill/>
        </p:spPr>
        <p:txBody>
          <a:bodyPr wrap="square" rtlCol="0">
            <a:spAutoFit/>
          </a:bodyPr>
          <a:lstStyle/>
          <a:p>
            <a:r>
              <a:rPr lang="fr-FR" sz="2800" b="1" dirty="0"/>
              <a:t>O (10 000) </a:t>
            </a:r>
            <a:r>
              <a:rPr lang="fr-FR" sz="2800" b="1" dirty="0" err="1"/>
              <a:t>GPUs</a:t>
            </a:r>
            <a:endParaRPr lang="fr-FR" sz="2800" b="1" dirty="0"/>
          </a:p>
        </p:txBody>
      </p:sp>
    </p:spTree>
    <p:extLst>
      <p:ext uri="{BB962C8B-B14F-4D97-AF65-F5344CB8AC3E}">
        <p14:creationId xmlns:p14="http://schemas.microsoft.com/office/powerpoint/2010/main" val="418272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896DA-9533-0CCB-A300-821C89F2971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CE356F7-0231-B078-AA2A-2F263D50BF4F}"/>
              </a:ext>
            </a:extLst>
          </p:cNvPr>
          <p:cNvSpPr>
            <a:spLocks noGrp="1"/>
          </p:cNvSpPr>
          <p:nvPr>
            <p:ph type="ctrTitle"/>
          </p:nvPr>
        </p:nvSpPr>
        <p:spPr>
          <a:xfrm>
            <a:off x="165763" y="228599"/>
            <a:ext cx="6349337" cy="626977"/>
          </a:xfrm>
        </p:spPr>
        <p:txBody>
          <a:bodyPr>
            <a:normAutofit fontScale="90000"/>
          </a:bodyPr>
          <a:lstStyle/>
          <a:p>
            <a:pPr algn="l"/>
            <a:r>
              <a:rPr lang="fr-FR" sz="4000" dirty="0"/>
              <a:t>1 – Contexte / AI</a:t>
            </a:r>
            <a:endParaRPr lang="en-GB" sz="4000" dirty="0"/>
          </a:p>
        </p:txBody>
      </p:sp>
      <p:pic>
        <p:nvPicPr>
          <p:cNvPr id="2" name="Image 1">
            <a:extLst>
              <a:ext uri="{FF2B5EF4-FFF2-40B4-BE49-F238E27FC236}">
                <a16:creationId xmlns:a16="http://schemas.microsoft.com/office/drawing/2014/main" id="{92706D93-5CE4-D29B-DA0B-ADB255B7635C}"/>
              </a:ext>
            </a:extLst>
          </p:cNvPr>
          <p:cNvPicPr>
            <a:picLocks noChangeAspect="1"/>
          </p:cNvPicPr>
          <p:nvPr/>
        </p:nvPicPr>
        <p:blipFill>
          <a:blip r:embed="rId3"/>
          <a:stretch>
            <a:fillRect/>
          </a:stretch>
        </p:blipFill>
        <p:spPr>
          <a:xfrm>
            <a:off x="7877176" y="123824"/>
            <a:ext cx="4149062" cy="2333847"/>
          </a:xfrm>
          <a:prstGeom prst="rect">
            <a:avLst/>
          </a:prstGeom>
        </p:spPr>
      </p:pic>
      <p:grpSp>
        <p:nvGrpSpPr>
          <p:cNvPr id="11" name="Groupe 10">
            <a:extLst>
              <a:ext uri="{FF2B5EF4-FFF2-40B4-BE49-F238E27FC236}">
                <a16:creationId xmlns:a16="http://schemas.microsoft.com/office/drawing/2014/main" id="{A0B4FD96-2351-F0A1-AA4C-4FDC19DAB0A5}"/>
              </a:ext>
            </a:extLst>
          </p:cNvPr>
          <p:cNvGrpSpPr/>
          <p:nvPr/>
        </p:nvGrpSpPr>
        <p:grpSpPr>
          <a:xfrm>
            <a:off x="317396" y="1231367"/>
            <a:ext cx="6169057" cy="5210996"/>
            <a:chOff x="317396" y="1231367"/>
            <a:chExt cx="6169057" cy="5210996"/>
          </a:xfrm>
        </p:grpSpPr>
        <p:pic>
          <p:nvPicPr>
            <p:cNvPr id="5" name="Image 4" descr="Une image contenant texte, capture d’écran, diagramme, Caractère coloré&#10;&#10;Le contenu généré par l’IA peut être incorrect.">
              <a:extLst>
                <a:ext uri="{FF2B5EF4-FFF2-40B4-BE49-F238E27FC236}">
                  <a16:creationId xmlns:a16="http://schemas.microsoft.com/office/drawing/2014/main" id="{09820FEE-8DE2-37FA-8A11-60F50810D76B}"/>
                </a:ext>
              </a:extLst>
            </p:cNvPr>
            <p:cNvPicPr>
              <a:picLocks noChangeAspect="1"/>
            </p:cNvPicPr>
            <p:nvPr/>
          </p:nvPicPr>
          <p:blipFill>
            <a:blip r:embed="rId4"/>
            <a:stretch>
              <a:fillRect/>
            </a:stretch>
          </p:blipFill>
          <p:spPr>
            <a:xfrm>
              <a:off x="317396" y="1231367"/>
              <a:ext cx="5649875" cy="5210996"/>
            </a:xfrm>
            <a:prstGeom prst="rect">
              <a:avLst/>
            </a:prstGeom>
          </p:spPr>
        </p:pic>
        <p:sp>
          <p:nvSpPr>
            <p:cNvPr id="7" name="Rectangle 6">
              <a:extLst>
                <a:ext uri="{FF2B5EF4-FFF2-40B4-BE49-F238E27FC236}">
                  <a16:creationId xmlns:a16="http://schemas.microsoft.com/office/drawing/2014/main" id="{0F25FED6-5DB5-834E-66D9-46FFCC9F234B}"/>
                </a:ext>
              </a:extLst>
            </p:cNvPr>
            <p:cNvSpPr/>
            <p:nvPr/>
          </p:nvSpPr>
          <p:spPr>
            <a:xfrm>
              <a:off x="4955379" y="5899945"/>
              <a:ext cx="1162050" cy="527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873BC3E-BC19-C6CF-5B80-630E5F993600}"/>
                </a:ext>
              </a:extLst>
            </p:cNvPr>
            <p:cNvSpPr/>
            <p:nvPr/>
          </p:nvSpPr>
          <p:spPr>
            <a:xfrm>
              <a:off x="5476803" y="5526535"/>
              <a:ext cx="571500" cy="31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2ABB024-E993-28A4-5AE6-06C1E95180C8}"/>
                </a:ext>
              </a:extLst>
            </p:cNvPr>
            <p:cNvSpPr/>
            <p:nvPr/>
          </p:nvSpPr>
          <p:spPr>
            <a:xfrm>
              <a:off x="5914953" y="5153125"/>
              <a:ext cx="571500" cy="31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ZoneTexte 9">
            <a:extLst>
              <a:ext uri="{FF2B5EF4-FFF2-40B4-BE49-F238E27FC236}">
                <a16:creationId xmlns:a16="http://schemas.microsoft.com/office/drawing/2014/main" id="{81FDF4B0-4363-1A4A-9B38-7049B068DE0B}"/>
              </a:ext>
            </a:extLst>
          </p:cNvPr>
          <p:cNvSpPr txBox="1"/>
          <p:nvPr/>
        </p:nvSpPr>
        <p:spPr>
          <a:xfrm>
            <a:off x="7692985" y="2932005"/>
            <a:ext cx="4391025" cy="2677656"/>
          </a:xfrm>
          <a:prstGeom prst="rect">
            <a:avLst/>
          </a:prstGeom>
          <a:noFill/>
        </p:spPr>
        <p:txBody>
          <a:bodyPr wrap="square" rtlCol="0">
            <a:spAutoFit/>
          </a:bodyPr>
          <a:lstStyle/>
          <a:p>
            <a:pPr marL="285750" indent="-285750">
              <a:buFont typeface="Courier New" panose="02070309020205020404" pitchFamily="49" charset="0"/>
              <a:buChar char="o"/>
            </a:pPr>
            <a:r>
              <a:rPr lang="fr-FR" sz="2400" dirty="0" err="1"/>
              <a:t>Parallelisme</a:t>
            </a:r>
            <a:r>
              <a:rPr lang="fr-FR" sz="2400" dirty="0"/>
              <a:t> multi-niveaux</a:t>
            </a:r>
          </a:p>
          <a:p>
            <a:pPr marL="914400" lvl="1" indent="-457200">
              <a:buFont typeface="Wingdings" panose="05000000000000000000" pitchFamily="2" charset="2"/>
              <a:buChar char="ü"/>
            </a:pPr>
            <a:r>
              <a:rPr lang="fr-FR" sz="2400" dirty="0"/>
              <a:t>Data</a:t>
            </a:r>
          </a:p>
          <a:p>
            <a:pPr marL="914400" lvl="1" indent="-457200">
              <a:buFont typeface="Wingdings" panose="05000000000000000000" pitchFamily="2" charset="2"/>
              <a:buChar char="ü"/>
            </a:pPr>
            <a:r>
              <a:rPr lang="fr-FR" sz="2400" dirty="0"/>
              <a:t>Pipeline</a:t>
            </a:r>
          </a:p>
          <a:p>
            <a:pPr marL="914400" lvl="1" indent="-457200">
              <a:buFont typeface="Wingdings" panose="05000000000000000000" pitchFamily="2" charset="2"/>
              <a:buChar char="ü"/>
            </a:pPr>
            <a:r>
              <a:rPr lang="fr-FR" sz="2400" dirty="0" err="1"/>
              <a:t>Tensor</a:t>
            </a:r>
            <a:endParaRPr lang="fr-FR" sz="2400" dirty="0"/>
          </a:p>
          <a:p>
            <a:pPr lvl="1"/>
            <a:endParaRPr lang="fr-FR" sz="2400" i="1" dirty="0"/>
          </a:p>
          <a:p>
            <a:pPr marL="914400" lvl="1" indent="-457200">
              <a:buFont typeface="Wingdings" panose="05000000000000000000" pitchFamily="2" charset="2"/>
              <a:buChar char="ü"/>
            </a:pPr>
            <a:r>
              <a:rPr lang="fr-FR" sz="2400" i="1" dirty="0" err="1"/>
              <a:t>Pytorch</a:t>
            </a:r>
            <a:r>
              <a:rPr lang="fr-FR" sz="2400" i="1" dirty="0"/>
              <a:t> FSDP, </a:t>
            </a:r>
            <a:r>
              <a:rPr lang="fr-FR" sz="2400" i="1" dirty="0" err="1"/>
              <a:t>DeepHyper</a:t>
            </a:r>
            <a:r>
              <a:rPr lang="fr-FR" sz="2400" i="1" dirty="0"/>
              <a:t>, </a:t>
            </a:r>
            <a:r>
              <a:rPr lang="fr-FR" sz="2400" i="1" dirty="0" err="1"/>
              <a:t>DeepSpeed</a:t>
            </a:r>
            <a:r>
              <a:rPr lang="fr-FR" sz="2400" i="1" dirty="0"/>
              <a:t>… </a:t>
            </a:r>
            <a:endParaRPr lang="fr-FR" sz="2400" dirty="0"/>
          </a:p>
        </p:txBody>
      </p:sp>
      <p:sp>
        <p:nvSpPr>
          <p:cNvPr id="13" name="ZoneTexte 12">
            <a:extLst>
              <a:ext uri="{FF2B5EF4-FFF2-40B4-BE49-F238E27FC236}">
                <a16:creationId xmlns:a16="http://schemas.microsoft.com/office/drawing/2014/main" id="{A98D1D70-A56E-25F1-57A4-609A65E89049}"/>
              </a:ext>
            </a:extLst>
          </p:cNvPr>
          <p:cNvSpPr txBox="1"/>
          <p:nvPr/>
        </p:nvSpPr>
        <p:spPr>
          <a:xfrm>
            <a:off x="4955379" y="123824"/>
            <a:ext cx="3177512" cy="523220"/>
          </a:xfrm>
          <a:prstGeom prst="rect">
            <a:avLst/>
          </a:prstGeom>
          <a:noFill/>
        </p:spPr>
        <p:txBody>
          <a:bodyPr wrap="square" rtlCol="0">
            <a:spAutoFit/>
          </a:bodyPr>
          <a:lstStyle/>
          <a:p>
            <a:r>
              <a:rPr lang="fr-FR" sz="2800" b="1" dirty="0"/>
              <a:t>O (100 000) </a:t>
            </a:r>
            <a:r>
              <a:rPr lang="fr-FR" sz="2800" b="1" dirty="0" err="1"/>
              <a:t>GPUs</a:t>
            </a:r>
            <a:endParaRPr lang="fr-FR" sz="2800" b="1" dirty="0"/>
          </a:p>
        </p:txBody>
      </p:sp>
    </p:spTree>
    <p:extLst>
      <p:ext uri="{BB962C8B-B14F-4D97-AF65-F5344CB8AC3E}">
        <p14:creationId xmlns:p14="http://schemas.microsoft.com/office/powerpoint/2010/main" val="89326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1 –  Bilan</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271875" y="2105526"/>
            <a:ext cx="10729500" cy="24243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marL="571500" indent="-571500" algn="l">
              <a:buFont typeface="Arial" panose="020B0604020202020204" pitchFamily="34" charset="0"/>
              <a:buChar char="•"/>
            </a:pPr>
            <a:r>
              <a:rPr lang="fr-FR" sz="3700" dirty="0" err="1"/>
              <a:t>Nvidia</a:t>
            </a:r>
            <a:r>
              <a:rPr lang="fr-FR" sz="3700" dirty="0"/>
              <a:t> CUDA : plus large qu’une API pour les </a:t>
            </a:r>
            <a:r>
              <a:rPr lang="fr-FR" sz="3700" dirty="0" err="1"/>
              <a:t>GPUs</a:t>
            </a:r>
            <a:endParaRPr lang="fr-FR" sz="3700" dirty="0"/>
          </a:p>
          <a:p>
            <a:pPr marL="571500" indent="-571500" algn="l">
              <a:buFont typeface="Arial" panose="020B0604020202020204" pitchFamily="34" charset="0"/>
              <a:buChar char="•"/>
            </a:pPr>
            <a:r>
              <a:rPr lang="fr-FR" sz="3700" dirty="0"/>
              <a:t>Environnement complet : outils, librairies …</a:t>
            </a:r>
          </a:p>
          <a:p>
            <a:pPr marL="571500" indent="-571500" algn="l">
              <a:buFont typeface="Arial" panose="020B0604020202020204" pitchFamily="34" charset="0"/>
              <a:buChar char="•"/>
            </a:pPr>
            <a:r>
              <a:rPr lang="fr-FR" sz="3700" dirty="0"/>
              <a:t>Programmation simple, optimisation itérative</a:t>
            </a:r>
          </a:p>
        </p:txBody>
      </p:sp>
    </p:spTree>
    <p:extLst>
      <p:ext uri="{BB962C8B-B14F-4D97-AF65-F5344CB8AC3E}">
        <p14:creationId xmlns:p14="http://schemas.microsoft.com/office/powerpoint/2010/main" val="138450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F8D4A-C3DD-644B-96A7-FAB884ADF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96B2A-E9B3-0B98-BDE0-C10C20522E44}"/>
              </a:ext>
            </a:extLst>
          </p:cNvPr>
          <p:cNvSpPr>
            <a:spLocks noGrp="1"/>
          </p:cNvSpPr>
          <p:nvPr>
            <p:ph type="ctrTitle"/>
          </p:nvPr>
        </p:nvSpPr>
        <p:spPr>
          <a:xfrm>
            <a:off x="165764" y="228599"/>
            <a:ext cx="4183498" cy="626977"/>
          </a:xfrm>
        </p:spPr>
        <p:txBody>
          <a:bodyPr>
            <a:normAutofit fontScale="90000"/>
          </a:bodyPr>
          <a:lstStyle/>
          <a:p>
            <a:pPr algn="l"/>
            <a:r>
              <a:rPr lang="fr-FR" sz="4000" dirty="0"/>
              <a:t>Agenda</a:t>
            </a:r>
            <a:endParaRPr lang="en-GB" sz="4000" dirty="0"/>
          </a:p>
        </p:txBody>
      </p:sp>
      <p:sp>
        <p:nvSpPr>
          <p:cNvPr id="37" name="Title 1">
            <a:extLst>
              <a:ext uri="{FF2B5EF4-FFF2-40B4-BE49-F238E27FC236}">
                <a16:creationId xmlns:a16="http://schemas.microsoft.com/office/drawing/2014/main" id="{AA70463E-9AB5-57F3-BAA7-E143224EC0D5}"/>
              </a:ext>
            </a:extLst>
          </p:cNvPr>
          <p:cNvSpPr txBox="1">
            <a:spLocks/>
          </p:cNvSpPr>
          <p:nvPr/>
        </p:nvSpPr>
        <p:spPr>
          <a:xfrm>
            <a:off x="270539" y="1723813"/>
            <a:ext cx="6539089" cy="20107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a:pPr>
            <a:r>
              <a:rPr lang="fr-FR" sz="3200" dirty="0">
                <a:solidFill>
                  <a:schemeClr val="bg2"/>
                </a:solidFill>
              </a:rPr>
              <a:t>Introduction et Enjeux</a:t>
            </a:r>
          </a:p>
          <a:p>
            <a:pPr marL="742950" indent="-742950" algn="l">
              <a:buFont typeface="+mj-lt"/>
              <a:buAutoNum type="arabicPeriod"/>
            </a:pPr>
            <a:r>
              <a:rPr lang="fr-FR" sz="3200" dirty="0"/>
              <a:t>Architecture</a:t>
            </a:r>
          </a:p>
          <a:p>
            <a:pPr marL="742950" indent="-742950" algn="l">
              <a:buFont typeface="+mj-lt"/>
              <a:buAutoNum type="arabicPeriod"/>
            </a:pPr>
            <a:r>
              <a:rPr lang="fr-FR" sz="3200" dirty="0">
                <a:solidFill>
                  <a:schemeClr val="bg2"/>
                </a:solidFill>
              </a:rPr>
              <a:t>Modèle de programmation</a:t>
            </a:r>
          </a:p>
        </p:txBody>
      </p:sp>
      <p:sp>
        <p:nvSpPr>
          <p:cNvPr id="3" name="Title 1">
            <a:extLst>
              <a:ext uri="{FF2B5EF4-FFF2-40B4-BE49-F238E27FC236}">
                <a16:creationId xmlns:a16="http://schemas.microsoft.com/office/drawing/2014/main" id="{259057B1-777F-DF08-9A04-01C37BE71C78}"/>
              </a:ext>
            </a:extLst>
          </p:cNvPr>
          <p:cNvSpPr txBox="1">
            <a:spLocks/>
          </p:cNvSpPr>
          <p:nvPr/>
        </p:nvSpPr>
        <p:spPr>
          <a:xfrm>
            <a:off x="7140861" y="1915707"/>
            <a:ext cx="5203539" cy="1818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startAt="4"/>
            </a:pPr>
            <a:r>
              <a:rPr lang="fr-FR" sz="3200" dirty="0">
                <a:solidFill>
                  <a:schemeClr val="bg2"/>
                </a:solidFill>
              </a:rPr>
              <a:t>Modèle d’exécution</a:t>
            </a:r>
          </a:p>
          <a:p>
            <a:pPr marL="742950" indent="-742950" algn="l">
              <a:buFont typeface="+mj-lt"/>
              <a:buAutoNum type="arabicPeriod" startAt="4"/>
            </a:pPr>
            <a:r>
              <a:rPr lang="fr-FR" sz="3200" dirty="0">
                <a:solidFill>
                  <a:schemeClr val="bg2"/>
                </a:solidFill>
              </a:rPr>
              <a:t>C/C++ API</a:t>
            </a:r>
          </a:p>
          <a:p>
            <a:pPr marL="742950" indent="-742950" algn="l">
              <a:buFont typeface="+mj-lt"/>
              <a:buAutoNum type="arabicPeriod" startAt="4"/>
            </a:pPr>
            <a:r>
              <a:rPr lang="fr-FR" sz="3200" dirty="0">
                <a:solidFill>
                  <a:schemeClr val="bg2"/>
                </a:solidFill>
              </a:rPr>
              <a:t>Bilan</a:t>
            </a:r>
          </a:p>
        </p:txBody>
      </p:sp>
    </p:spTree>
    <p:extLst>
      <p:ext uri="{BB962C8B-B14F-4D97-AF65-F5344CB8AC3E}">
        <p14:creationId xmlns:p14="http://schemas.microsoft.com/office/powerpoint/2010/main" val="378676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876637" cy="626977"/>
          </a:xfrm>
        </p:spPr>
        <p:txBody>
          <a:bodyPr>
            <a:normAutofit fontScale="90000"/>
          </a:bodyPr>
          <a:lstStyle/>
          <a:p>
            <a:pPr algn="l"/>
            <a:r>
              <a:rPr lang="fr-FR" sz="4000" dirty="0"/>
              <a:t>2 – Taxonomie  de Flynn</a:t>
            </a:r>
            <a:endParaRPr lang="en-GB" sz="4000" dirty="0"/>
          </a:p>
        </p:txBody>
      </p:sp>
      <p:graphicFrame>
        <p:nvGraphicFramePr>
          <p:cNvPr id="2" name="Table 3">
            <a:extLst>
              <a:ext uri="{FF2B5EF4-FFF2-40B4-BE49-F238E27FC236}">
                <a16:creationId xmlns:a16="http://schemas.microsoft.com/office/drawing/2014/main" id="{1EA40645-97B9-4E82-A6A3-FF14E1C9E0AB}"/>
              </a:ext>
            </a:extLst>
          </p:cNvPr>
          <p:cNvGraphicFramePr>
            <a:graphicFrameLocks noGrp="1"/>
          </p:cNvGraphicFramePr>
          <p:nvPr>
            <p:extLst>
              <p:ext uri="{D42A27DB-BD31-4B8C-83A1-F6EECF244321}">
                <p14:modId xmlns:p14="http://schemas.microsoft.com/office/powerpoint/2010/main" val="2382600290"/>
              </p:ext>
            </p:extLst>
          </p:nvPr>
        </p:nvGraphicFramePr>
        <p:xfrm>
          <a:off x="986054" y="2175295"/>
          <a:ext cx="9919855" cy="2415262"/>
        </p:xfrm>
        <a:graphic>
          <a:graphicData uri="http://schemas.openxmlformats.org/drawingml/2006/table">
            <a:tbl>
              <a:tblPr firstRow="1" bandRow="1">
                <a:tableStyleId>{5C22544A-7EE6-4342-B048-85BDC9FD1C3A}</a:tableStyleId>
              </a:tblPr>
              <a:tblGrid>
                <a:gridCol w="3864553">
                  <a:extLst>
                    <a:ext uri="{9D8B030D-6E8A-4147-A177-3AD203B41FA5}">
                      <a16:colId xmlns:a16="http://schemas.microsoft.com/office/drawing/2014/main" val="3007977159"/>
                    </a:ext>
                  </a:extLst>
                </a:gridCol>
                <a:gridCol w="2748684">
                  <a:extLst>
                    <a:ext uri="{9D8B030D-6E8A-4147-A177-3AD203B41FA5}">
                      <a16:colId xmlns:a16="http://schemas.microsoft.com/office/drawing/2014/main" val="2797167592"/>
                    </a:ext>
                  </a:extLst>
                </a:gridCol>
                <a:gridCol w="3306618">
                  <a:extLst>
                    <a:ext uri="{9D8B030D-6E8A-4147-A177-3AD203B41FA5}">
                      <a16:colId xmlns:a16="http://schemas.microsoft.com/office/drawing/2014/main" val="1679495392"/>
                    </a:ext>
                  </a:extLst>
                </a:gridCol>
              </a:tblGrid>
              <a:tr h="875739">
                <a:tc>
                  <a:txBody>
                    <a:bodyPr/>
                    <a:lstStyle/>
                    <a:p>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800" dirty="0"/>
                        <a:t>Single Data</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800" dirty="0"/>
                        <a:t>Multiple Data</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129816"/>
                  </a:ext>
                </a:extLst>
              </a:tr>
              <a:tr h="749441">
                <a:tc>
                  <a:txBody>
                    <a:bodyPr/>
                    <a:lstStyle/>
                    <a:p>
                      <a:r>
                        <a:rPr lang="fr-FR" sz="2800" dirty="0"/>
                        <a:t>Single Instruction</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b="1" dirty="0"/>
                        <a:t>SISD</a:t>
                      </a:r>
                      <a:endParaRPr lang="en-GB"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b="1" dirty="0"/>
                        <a:t>SIMD</a:t>
                      </a:r>
                      <a:endParaRPr lang="en-GB"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731696"/>
                  </a:ext>
                </a:extLst>
              </a:tr>
              <a:tr h="790082">
                <a:tc>
                  <a:txBody>
                    <a:bodyPr/>
                    <a:lstStyle/>
                    <a:p>
                      <a:r>
                        <a:rPr lang="fr-FR" sz="2800" dirty="0"/>
                        <a:t>Multiple Instruction</a:t>
                      </a:r>
                      <a:endParaRPr lang="en-GB"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b="1" dirty="0"/>
                        <a:t>MISD</a:t>
                      </a:r>
                      <a:endParaRPr lang="en-GB"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b="1" dirty="0"/>
                        <a:t>MIMD</a:t>
                      </a:r>
                      <a:endParaRPr lang="en-GB"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263407"/>
                  </a:ext>
                </a:extLst>
              </a:tr>
            </a:tbl>
          </a:graphicData>
        </a:graphic>
      </p:graphicFrame>
    </p:spTree>
    <p:extLst>
      <p:ext uri="{BB962C8B-B14F-4D97-AF65-F5344CB8AC3E}">
        <p14:creationId xmlns:p14="http://schemas.microsoft.com/office/powerpoint/2010/main" val="232748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3796637" cy="626977"/>
          </a:xfrm>
        </p:spPr>
        <p:txBody>
          <a:bodyPr>
            <a:normAutofit fontScale="90000"/>
          </a:bodyPr>
          <a:lstStyle/>
          <a:p>
            <a:pPr algn="l"/>
            <a:r>
              <a:rPr lang="fr-FR" sz="4000" dirty="0"/>
              <a:t>2 – Loi </a:t>
            </a:r>
            <a:r>
              <a:rPr lang="fr-FR" sz="4000" dirty="0" err="1"/>
              <a:t>Amdhal</a:t>
            </a:r>
            <a:endParaRPr lang="en-GB" sz="4000" dirty="0"/>
          </a:p>
        </p:txBody>
      </p:sp>
      <p:pic>
        <p:nvPicPr>
          <p:cNvPr id="2052" name="Picture 4" descr="2: Graph demonstrating Amdahl's Law ">
            <a:extLst>
              <a:ext uri="{FF2B5EF4-FFF2-40B4-BE49-F238E27FC236}">
                <a16:creationId xmlns:a16="http://schemas.microsoft.com/office/drawing/2014/main" id="{85B1BA91-0D3D-4D80-9E22-F222E6358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74" y="1559246"/>
            <a:ext cx="7469033" cy="5070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Parallelization and Amdahl&amp;amp;#39;s Law | Hands-On GPU Programming with Python and  CUDA">
            <a:extLst>
              <a:ext uri="{FF2B5EF4-FFF2-40B4-BE49-F238E27FC236}">
                <a16:creationId xmlns:a16="http://schemas.microsoft.com/office/drawing/2014/main" id="{3C031C25-ED3A-462A-A1CD-E490CCCF4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65" y="3118103"/>
            <a:ext cx="3594902" cy="78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991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3796637" cy="626977"/>
          </a:xfrm>
        </p:spPr>
        <p:txBody>
          <a:bodyPr>
            <a:normAutofit fontScale="90000"/>
          </a:bodyPr>
          <a:lstStyle/>
          <a:p>
            <a:pPr algn="l"/>
            <a:r>
              <a:rPr lang="fr-FR" sz="4000" dirty="0"/>
              <a:t>2 – Loi de Moore</a:t>
            </a:r>
            <a:endParaRPr lang="en-GB" sz="4000" dirty="0"/>
          </a:p>
        </p:txBody>
      </p:sp>
      <p:pic>
        <p:nvPicPr>
          <p:cNvPr id="1026" name="Picture 2" descr="40 Years of Microprocessor Trend Data | Karl Rupp">
            <a:extLst>
              <a:ext uri="{FF2B5EF4-FFF2-40B4-BE49-F238E27FC236}">
                <a16:creationId xmlns:a16="http://schemas.microsoft.com/office/drawing/2014/main" id="{D018AA42-8909-4DA0-9C01-30FB0F153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21" b="9271"/>
          <a:stretch/>
        </p:blipFill>
        <p:spPr bwMode="auto">
          <a:xfrm>
            <a:off x="1600596" y="1240826"/>
            <a:ext cx="8990807" cy="4952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12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2 – Pourquoi les accélérateurs ?</a:t>
            </a:r>
            <a:endParaRPr lang="en-GB" sz="4000" dirty="0"/>
          </a:p>
        </p:txBody>
      </p:sp>
      <p:pic>
        <p:nvPicPr>
          <p:cNvPr id="3076" name="Picture 4" descr="Où acheter des TPU ? (Tensor processeur Unit) | LOVE-MOI &amp;amp;lt;br&amp;amp;gt; Seo  Holistique, Consultant SEO Marseille visibilité Google Jessyseonoob">
            <a:extLst>
              <a:ext uri="{FF2B5EF4-FFF2-40B4-BE49-F238E27FC236}">
                <a16:creationId xmlns:a16="http://schemas.microsoft.com/office/drawing/2014/main" id="{950769CC-CB2D-4CA9-91F3-A0A412BC5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044" y="1303452"/>
            <a:ext cx="3125895" cy="17583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AE93B1-AC8F-4FFC-B836-347C6F9B9BAE}"/>
              </a:ext>
            </a:extLst>
          </p:cNvPr>
          <p:cNvPicPr>
            <a:picLocks noChangeAspect="1"/>
          </p:cNvPicPr>
          <p:nvPr/>
        </p:nvPicPr>
        <p:blipFill rotWithShape="1">
          <a:blip r:embed="rId4"/>
          <a:srcRect l="18594" t="6502" r="21244" b="5983"/>
          <a:stretch/>
        </p:blipFill>
        <p:spPr>
          <a:xfrm>
            <a:off x="9665592" y="871133"/>
            <a:ext cx="2090507" cy="2004292"/>
          </a:xfrm>
          <a:prstGeom prst="rect">
            <a:avLst/>
          </a:prstGeom>
        </p:spPr>
      </p:pic>
      <p:pic>
        <p:nvPicPr>
          <p:cNvPr id="5122" name="Picture 2" descr="Microsoft présente sa toute nouvelle puce IA interne — Maia 200 est plus  rapide que les autres concurrents Nvidia sur mesure, construite sur TSMC  3nm avec 216 Go de HBM3e : r/technology">
            <a:extLst>
              <a:ext uri="{FF2B5EF4-FFF2-40B4-BE49-F238E27FC236}">
                <a16:creationId xmlns:a16="http://schemas.microsoft.com/office/drawing/2014/main" id="{9FDB690C-665D-CE4B-B76F-21BB2DD0A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88" t="17473" r="31695" b="23082"/>
          <a:stretch>
            <a:fillRect/>
          </a:stretch>
        </p:blipFill>
        <p:spPr bwMode="auto">
          <a:xfrm>
            <a:off x="1352550" y="4105276"/>
            <a:ext cx="22383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264C78BB-FAB5-E0BF-7E50-0002037C6A61}"/>
              </a:ext>
            </a:extLst>
          </p:cNvPr>
          <p:cNvPicPr>
            <a:picLocks noChangeAspect="1"/>
          </p:cNvPicPr>
          <p:nvPr/>
        </p:nvPicPr>
        <p:blipFill>
          <a:blip r:embed="rId6"/>
          <a:srcRect l="11812" r="13960"/>
          <a:stretch>
            <a:fillRect/>
          </a:stretch>
        </p:blipFill>
        <p:spPr>
          <a:xfrm>
            <a:off x="4848226" y="4829345"/>
            <a:ext cx="1962478" cy="1488165"/>
          </a:xfrm>
          <a:prstGeom prst="rect">
            <a:avLst/>
          </a:prstGeom>
        </p:spPr>
      </p:pic>
      <p:pic>
        <p:nvPicPr>
          <p:cNvPr id="7" name="Image 6">
            <a:extLst>
              <a:ext uri="{FF2B5EF4-FFF2-40B4-BE49-F238E27FC236}">
                <a16:creationId xmlns:a16="http://schemas.microsoft.com/office/drawing/2014/main" id="{7936CF00-BC8E-007E-147A-2C3680F51D5E}"/>
              </a:ext>
            </a:extLst>
          </p:cNvPr>
          <p:cNvPicPr>
            <a:picLocks noChangeAspect="1"/>
          </p:cNvPicPr>
          <p:nvPr/>
        </p:nvPicPr>
        <p:blipFill>
          <a:blip r:embed="rId7"/>
          <a:stretch>
            <a:fillRect/>
          </a:stretch>
        </p:blipFill>
        <p:spPr>
          <a:xfrm>
            <a:off x="8708346" y="4181419"/>
            <a:ext cx="2931238" cy="1647997"/>
          </a:xfrm>
          <a:prstGeom prst="rect">
            <a:avLst/>
          </a:prstGeom>
        </p:spPr>
      </p:pic>
      <p:pic>
        <p:nvPicPr>
          <p:cNvPr id="5124" name="Picture 4" descr="Intel Unveils Next-Generation AI Solutions with the Launch of Xeon 6 and  Gaudi 3 - Intel Newsroom">
            <a:extLst>
              <a:ext uri="{FF2B5EF4-FFF2-40B4-BE49-F238E27FC236}">
                <a16:creationId xmlns:a16="http://schemas.microsoft.com/office/drawing/2014/main" id="{59775535-3EBC-DBE8-A02C-CADD2FBCA5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9281" y="1505268"/>
            <a:ext cx="3342844" cy="188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33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F23F-A52F-11F5-02F6-55E17170FDD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6D3C344-5EE6-73DE-50AB-EE7BCB9F4567}"/>
              </a:ext>
            </a:extLst>
          </p:cNvPr>
          <p:cNvSpPr>
            <a:spLocks noGrp="1"/>
          </p:cNvSpPr>
          <p:nvPr>
            <p:ph type="ctrTitle"/>
          </p:nvPr>
        </p:nvSpPr>
        <p:spPr>
          <a:xfrm>
            <a:off x="165763" y="228599"/>
            <a:ext cx="6644940" cy="626977"/>
          </a:xfrm>
        </p:spPr>
        <p:txBody>
          <a:bodyPr>
            <a:normAutofit fontScale="90000"/>
          </a:bodyPr>
          <a:lstStyle/>
          <a:p>
            <a:pPr algn="l"/>
            <a:r>
              <a:rPr lang="fr-FR" sz="4000" dirty="0"/>
              <a:t>2 – Pourquoi les </a:t>
            </a:r>
            <a:r>
              <a:rPr lang="fr-FR" sz="4000" dirty="0" err="1"/>
              <a:t>GPUs</a:t>
            </a:r>
            <a:r>
              <a:rPr lang="fr-FR" sz="4000" dirty="0"/>
              <a:t> ?</a:t>
            </a:r>
            <a:endParaRPr lang="en-GB" sz="4000" dirty="0"/>
          </a:p>
        </p:txBody>
      </p:sp>
      <p:pic>
        <p:nvPicPr>
          <p:cNvPr id="13" name="Image 12" descr="Une image contenant Appareils électroniques, gadget, Appareil électronique, conception&#10;&#10;Le contenu généré par l’IA peut être incorrect.">
            <a:extLst>
              <a:ext uri="{FF2B5EF4-FFF2-40B4-BE49-F238E27FC236}">
                <a16:creationId xmlns:a16="http://schemas.microsoft.com/office/drawing/2014/main" id="{3BE016D7-F359-BD94-D858-3E4F9E465980}"/>
              </a:ext>
            </a:extLst>
          </p:cNvPr>
          <p:cNvPicPr>
            <a:picLocks noChangeAspect="1"/>
          </p:cNvPicPr>
          <p:nvPr/>
        </p:nvPicPr>
        <p:blipFill>
          <a:blip r:embed="rId3"/>
          <a:stretch>
            <a:fillRect/>
          </a:stretch>
        </p:blipFill>
        <p:spPr>
          <a:xfrm>
            <a:off x="165763" y="855576"/>
            <a:ext cx="11750012" cy="5793004"/>
          </a:xfrm>
          <a:prstGeom prst="rect">
            <a:avLst/>
          </a:prstGeom>
        </p:spPr>
      </p:pic>
    </p:spTree>
    <p:extLst>
      <p:ext uri="{BB962C8B-B14F-4D97-AF65-F5344CB8AC3E}">
        <p14:creationId xmlns:p14="http://schemas.microsoft.com/office/powerpoint/2010/main" val="342183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A192DACC-61A2-44FE-A0C3-79F2D5C6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79" y="1898072"/>
            <a:ext cx="5445702" cy="46023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3D8B976-E5A7-4892-8F8B-72AED709544A}"/>
              </a:ext>
            </a:extLst>
          </p:cNvPr>
          <p:cNvPicPr>
            <a:picLocks noChangeAspect="1"/>
          </p:cNvPicPr>
          <p:nvPr/>
        </p:nvPicPr>
        <p:blipFill>
          <a:blip r:embed="rId4"/>
          <a:stretch>
            <a:fillRect/>
          </a:stretch>
        </p:blipFill>
        <p:spPr>
          <a:xfrm>
            <a:off x="6373521" y="2138539"/>
            <a:ext cx="5495206" cy="4121405"/>
          </a:xfrm>
          <a:prstGeom prst="rect">
            <a:avLst/>
          </a:prstGeom>
        </p:spPr>
      </p:pic>
      <p:sp>
        <p:nvSpPr>
          <p:cNvPr id="9" name="Title 1">
            <a:extLst>
              <a:ext uri="{FF2B5EF4-FFF2-40B4-BE49-F238E27FC236}">
                <a16:creationId xmlns:a16="http://schemas.microsoft.com/office/drawing/2014/main" id="{8D96E8CD-BDA2-8EE2-31B0-06E6276C915D}"/>
              </a:ext>
            </a:extLst>
          </p:cNvPr>
          <p:cNvSpPr>
            <a:spLocks noGrp="1"/>
          </p:cNvSpPr>
          <p:nvPr>
            <p:ph type="ctrTitle"/>
          </p:nvPr>
        </p:nvSpPr>
        <p:spPr>
          <a:xfrm>
            <a:off x="165763" y="228599"/>
            <a:ext cx="6644940" cy="626977"/>
          </a:xfrm>
        </p:spPr>
        <p:txBody>
          <a:bodyPr>
            <a:normAutofit fontScale="90000"/>
          </a:bodyPr>
          <a:lstStyle/>
          <a:p>
            <a:pPr algn="l"/>
            <a:r>
              <a:rPr lang="fr-FR" sz="4000" dirty="0"/>
              <a:t>2 – Architecture générale</a:t>
            </a:r>
            <a:endParaRPr lang="en-GB" sz="4000" dirty="0"/>
          </a:p>
        </p:txBody>
      </p:sp>
    </p:spTree>
    <p:extLst>
      <p:ext uri="{BB962C8B-B14F-4D97-AF65-F5344CB8AC3E}">
        <p14:creationId xmlns:p14="http://schemas.microsoft.com/office/powerpoint/2010/main" val="583719740"/>
      </p:ext>
    </p:extLst>
  </p:cSld>
  <p:clrMapOvr>
    <a:masterClrMapping/>
  </p:clrMapOvr>
  <mc:AlternateContent xmlns:mc="http://schemas.openxmlformats.org/markup-compatibility/2006" xmlns:p14="http://schemas.microsoft.com/office/powerpoint/2010/main">
    <mc:Choice Requires="p14">
      <p:transition spd="slow" p14:dur="2000" advTm="10040"/>
    </mc:Choice>
    <mc:Fallback xmlns="">
      <p:transition spd="slow" advTm="100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278745" cy="626977"/>
          </a:xfrm>
        </p:spPr>
        <p:txBody>
          <a:bodyPr>
            <a:normAutofit fontScale="90000"/>
          </a:bodyPr>
          <a:lstStyle/>
          <a:p>
            <a:pPr algn="l"/>
            <a:r>
              <a:rPr lang="fr-FR" sz="4000" dirty="0"/>
              <a:t>Organisation générale</a:t>
            </a:r>
            <a:endParaRPr lang="en-GB" sz="4000" dirty="0"/>
          </a:p>
        </p:txBody>
      </p:sp>
      <p:sp>
        <p:nvSpPr>
          <p:cNvPr id="37" name="Title 1">
            <a:extLst>
              <a:ext uri="{FF2B5EF4-FFF2-40B4-BE49-F238E27FC236}">
                <a16:creationId xmlns:a16="http://schemas.microsoft.com/office/drawing/2014/main" id="{69983DFA-9502-4923-9F5D-88F745A12EE2}"/>
              </a:ext>
            </a:extLst>
          </p:cNvPr>
          <p:cNvSpPr txBox="1">
            <a:spLocks/>
          </p:cNvSpPr>
          <p:nvPr/>
        </p:nvSpPr>
        <p:spPr>
          <a:xfrm>
            <a:off x="2044819" y="2569664"/>
            <a:ext cx="8499356" cy="128060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fr-FR" sz="3200" dirty="0"/>
              <a:t>2 </a:t>
            </a:r>
            <a:r>
              <a:rPr lang="fr-FR" sz="3200" dirty="0" err="1"/>
              <a:t>CMs</a:t>
            </a:r>
            <a:r>
              <a:rPr lang="fr-FR" sz="3200" dirty="0"/>
              <a:t> : 05/02 - 12/02  (1h30)</a:t>
            </a:r>
          </a:p>
          <a:p>
            <a:pPr marL="571500" indent="-571500" algn="l">
              <a:buFont typeface="Arial" panose="020B0604020202020204" pitchFamily="34" charset="0"/>
              <a:buChar char="•"/>
            </a:pPr>
            <a:r>
              <a:rPr lang="fr-FR" sz="3200" dirty="0"/>
              <a:t>3 </a:t>
            </a:r>
            <a:r>
              <a:rPr lang="fr-FR" sz="3200" dirty="0" err="1"/>
              <a:t>TPs</a:t>
            </a:r>
            <a:r>
              <a:rPr lang="fr-FR" sz="3200" dirty="0"/>
              <a:t>   : 05/02 - 12/02 – 19/02  (2h)</a:t>
            </a:r>
          </a:p>
        </p:txBody>
      </p:sp>
    </p:spTree>
    <p:extLst>
      <p:ext uri="{BB962C8B-B14F-4D97-AF65-F5344CB8AC3E}">
        <p14:creationId xmlns:p14="http://schemas.microsoft.com/office/powerpoint/2010/main" val="336498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8F20E9-8369-4CE4-915B-D741F24F4A78}"/>
              </a:ext>
            </a:extLst>
          </p:cNvPr>
          <p:cNvGrpSpPr/>
          <p:nvPr/>
        </p:nvGrpSpPr>
        <p:grpSpPr>
          <a:xfrm>
            <a:off x="1496290" y="868660"/>
            <a:ext cx="9079346" cy="5541376"/>
            <a:chOff x="858982" y="1259668"/>
            <a:chExt cx="5086616" cy="3865183"/>
          </a:xfrm>
        </p:grpSpPr>
        <p:sp>
          <p:nvSpPr>
            <p:cNvPr id="8" name="Rectangle: Rounded Corners 7">
              <a:extLst>
                <a:ext uri="{FF2B5EF4-FFF2-40B4-BE49-F238E27FC236}">
                  <a16:creationId xmlns:a16="http://schemas.microsoft.com/office/drawing/2014/main" id="{B6FFB5D4-E487-4A3C-9956-800E0FB4D294}"/>
                </a:ext>
              </a:extLst>
            </p:cNvPr>
            <p:cNvSpPr/>
            <p:nvPr/>
          </p:nvSpPr>
          <p:spPr>
            <a:xfrm>
              <a:off x="3826161" y="3424265"/>
              <a:ext cx="1717963" cy="626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GPU</a:t>
              </a:r>
            </a:p>
            <a:p>
              <a:pPr algn="ctr"/>
              <a:r>
                <a:rPr lang="fr-FR" dirty="0"/>
                <a:t>Host</a:t>
              </a:r>
              <a:endParaRPr lang="en-GB" dirty="0"/>
            </a:p>
          </p:txBody>
        </p:sp>
        <p:grpSp>
          <p:nvGrpSpPr>
            <p:cNvPr id="16" name="Group 15">
              <a:extLst>
                <a:ext uri="{FF2B5EF4-FFF2-40B4-BE49-F238E27FC236}">
                  <a16:creationId xmlns:a16="http://schemas.microsoft.com/office/drawing/2014/main" id="{6DEC3ED4-CE68-4B66-B1B9-052FCF19B791}"/>
                </a:ext>
              </a:extLst>
            </p:cNvPr>
            <p:cNvGrpSpPr/>
            <p:nvPr/>
          </p:nvGrpSpPr>
          <p:grpSpPr>
            <a:xfrm>
              <a:off x="858982" y="1259668"/>
              <a:ext cx="5086616" cy="3865183"/>
              <a:chOff x="858982" y="1259668"/>
              <a:chExt cx="5086616" cy="3865183"/>
            </a:xfrm>
          </p:grpSpPr>
          <p:sp>
            <p:nvSpPr>
              <p:cNvPr id="3" name="Rectangle: Rounded Corners 2">
                <a:extLst>
                  <a:ext uri="{FF2B5EF4-FFF2-40B4-BE49-F238E27FC236}">
                    <a16:creationId xmlns:a16="http://schemas.microsoft.com/office/drawing/2014/main" id="{A4E242AF-B7F2-47DD-9802-8338F2F22B16}"/>
                  </a:ext>
                </a:extLst>
              </p:cNvPr>
              <p:cNvSpPr/>
              <p:nvPr/>
            </p:nvSpPr>
            <p:spPr>
              <a:xfrm>
                <a:off x="1080655" y="2179782"/>
                <a:ext cx="1717963" cy="626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Mémoire </a:t>
                </a:r>
              </a:p>
              <a:p>
                <a:pPr algn="ctr"/>
                <a:r>
                  <a:rPr lang="fr-FR" dirty="0"/>
                  <a:t>Host</a:t>
                </a:r>
                <a:endParaRPr lang="en-GB" dirty="0"/>
              </a:p>
            </p:txBody>
          </p:sp>
          <p:sp>
            <p:nvSpPr>
              <p:cNvPr id="6" name="Rectangle: Rounded Corners 5">
                <a:extLst>
                  <a:ext uri="{FF2B5EF4-FFF2-40B4-BE49-F238E27FC236}">
                    <a16:creationId xmlns:a16="http://schemas.microsoft.com/office/drawing/2014/main" id="{73E8E854-6772-4CDA-AA7A-3A8AD5D1EB5E}"/>
                  </a:ext>
                </a:extLst>
              </p:cNvPr>
              <p:cNvSpPr/>
              <p:nvPr/>
            </p:nvSpPr>
            <p:spPr>
              <a:xfrm>
                <a:off x="1080655" y="3424265"/>
                <a:ext cx="1717963" cy="626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CPU</a:t>
                </a:r>
              </a:p>
              <a:p>
                <a:pPr algn="ctr"/>
                <a:r>
                  <a:rPr lang="fr-FR" dirty="0"/>
                  <a:t>Host</a:t>
                </a:r>
                <a:endParaRPr lang="en-GB" dirty="0"/>
              </a:p>
            </p:txBody>
          </p:sp>
          <p:sp>
            <p:nvSpPr>
              <p:cNvPr id="9" name="Rectangle: Rounded Corners 8">
                <a:extLst>
                  <a:ext uri="{FF2B5EF4-FFF2-40B4-BE49-F238E27FC236}">
                    <a16:creationId xmlns:a16="http://schemas.microsoft.com/office/drawing/2014/main" id="{D8DC7402-6690-4ED1-BB32-BA2A98D2833B}"/>
                  </a:ext>
                </a:extLst>
              </p:cNvPr>
              <p:cNvSpPr/>
              <p:nvPr/>
            </p:nvSpPr>
            <p:spPr>
              <a:xfrm>
                <a:off x="3826162" y="2110628"/>
                <a:ext cx="1717963" cy="626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Mémoire </a:t>
                </a:r>
              </a:p>
              <a:p>
                <a:pPr algn="ctr"/>
                <a:r>
                  <a:rPr lang="fr-FR" dirty="0"/>
                  <a:t>GPU</a:t>
                </a:r>
                <a:endParaRPr lang="en-GB" dirty="0"/>
              </a:p>
            </p:txBody>
          </p:sp>
          <p:sp>
            <p:nvSpPr>
              <p:cNvPr id="5" name="Rectangle: Rounded Corners 4">
                <a:extLst>
                  <a:ext uri="{FF2B5EF4-FFF2-40B4-BE49-F238E27FC236}">
                    <a16:creationId xmlns:a16="http://schemas.microsoft.com/office/drawing/2014/main" id="{FC085563-7133-43C3-9452-47E8F452A544}"/>
                  </a:ext>
                </a:extLst>
              </p:cNvPr>
              <p:cNvSpPr/>
              <p:nvPr/>
            </p:nvSpPr>
            <p:spPr>
              <a:xfrm>
                <a:off x="858982" y="1775690"/>
                <a:ext cx="2327563" cy="273165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DDA8C082-E29F-45C8-8E62-C98AC04559EA}"/>
                  </a:ext>
                </a:extLst>
              </p:cNvPr>
              <p:cNvSpPr/>
              <p:nvPr/>
            </p:nvSpPr>
            <p:spPr>
              <a:xfrm>
                <a:off x="3477491" y="1844963"/>
                <a:ext cx="2468107" cy="273165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Up-Down 9">
                <a:extLst>
                  <a:ext uri="{FF2B5EF4-FFF2-40B4-BE49-F238E27FC236}">
                    <a16:creationId xmlns:a16="http://schemas.microsoft.com/office/drawing/2014/main" id="{21E82D49-FB34-4BF0-8C9D-D5BCEE7A1884}"/>
                  </a:ext>
                </a:extLst>
              </p:cNvPr>
              <p:cNvSpPr/>
              <p:nvPr/>
            </p:nvSpPr>
            <p:spPr>
              <a:xfrm>
                <a:off x="1814945" y="2868558"/>
                <a:ext cx="249381" cy="50557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Up-Down 12">
                <a:extLst>
                  <a:ext uri="{FF2B5EF4-FFF2-40B4-BE49-F238E27FC236}">
                    <a16:creationId xmlns:a16="http://schemas.microsoft.com/office/drawing/2014/main" id="{8BAC9F2B-9392-45E5-921C-68527FEF6E20}"/>
                  </a:ext>
                </a:extLst>
              </p:cNvPr>
              <p:cNvSpPr/>
              <p:nvPr/>
            </p:nvSpPr>
            <p:spPr>
              <a:xfrm>
                <a:off x="4465613" y="2849837"/>
                <a:ext cx="249381" cy="50557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Up-Down 13">
                <a:extLst>
                  <a:ext uri="{FF2B5EF4-FFF2-40B4-BE49-F238E27FC236}">
                    <a16:creationId xmlns:a16="http://schemas.microsoft.com/office/drawing/2014/main" id="{0F885354-79B3-4742-9BA9-B434BA1FF137}"/>
                  </a:ext>
                </a:extLst>
              </p:cNvPr>
              <p:cNvSpPr/>
              <p:nvPr/>
            </p:nvSpPr>
            <p:spPr>
              <a:xfrm rot="5400000">
                <a:off x="3187698" y="1900989"/>
                <a:ext cx="249381" cy="1027544"/>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2AB8F209-A10E-4434-8C9D-53379F41BD2B}"/>
                  </a:ext>
                </a:extLst>
              </p:cNvPr>
              <p:cNvCxnSpPr/>
              <p:nvPr/>
            </p:nvCxnSpPr>
            <p:spPr>
              <a:xfrm>
                <a:off x="3315855" y="1259668"/>
                <a:ext cx="0" cy="3865183"/>
              </a:xfrm>
              <a:prstGeom prst="line">
                <a:avLst/>
              </a:prstGeom>
              <a:ln w="101600" cap="flat" cmpd="sng" algn="ctr">
                <a:solidFill>
                  <a:schemeClr val="tx2">
                    <a:lumMod val="40000"/>
                    <a:lumOff val="6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18" name="TextBox 17">
            <a:extLst>
              <a:ext uri="{FF2B5EF4-FFF2-40B4-BE49-F238E27FC236}">
                <a16:creationId xmlns:a16="http://schemas.microsoft.com/office/drawing/2014/main" id="{29A86247-476E-47CC-A8FF-0B37A2C691D0}"/>
              </a:ext>
            </a:extLst>
          </p:cNvPr>
          <p:cNvSpPr txBox="1"/>
          <p:nvPr/>
        </p:nvSpPr>
        <p:spPr>
          <a:xfrm>
            <a:off x="6170193" y="868660"/>
            <a:ext cx="12783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Bus PCI</a:t>
            </a:r>
            <a:endParaRPr lang="en-GB" dirty="0"/>
          </a:p>
        </p:txBody>
      </p:sp>
      <p:sp>
        <p:nvSpPr>
          <p:cNvPr id="19" name="Title 1">
            <a:extLst>
              <a:ext uri="{FF2B5EF4-FFF2-40B4-BE49-F238E27FC236}">
                <a16:creationId xmlns:a16="http://schemas.microsoft.com/office/drawing/2014/main" id="{864E440F-81ED-752E-EE83-68B8107EA8B2}"/>
              </a:ext>
            </a:extLst>
          </p:cNvPr>
          <p:cNvSpPr>
            <a:spLocks noGrp="1"/>
          </p:cNvSpPr>
          <p:nvPr>
            <p:ph type="ctrTitle"/>
          </p:nvPr>
        </p:nvSpPr>
        <p:spPr>
          <a:xfrm>
            <a:off x="165763" y="228599"/>
            <a:ext cx="6644940" cy="626977"/>
          </a:xfrm>
        </p:spPr>
        <p:txBody>
          <a:bodyPr>
            <a:normAutofit fontScale="90000"/>
          </a:bodyPr>
          <a:lstStyle/>
          <a:p>
            <a:pPr algn="l"/>
            <a:r>
              <a:rPr lang="fr-FR" sz="4000" dirty="0"/>
              <a:t>2 – Architecture générale</a:t>
            </a:r>
            <a:endParaRPr lang="en-GB" sz="4000" dirty="0"/>
          </a:p>
        </p:txBody>
      </p:sp>
    </p:spTree>
    <p:extLst>
      <p:ext uri="{BB962C8B-B14F-4D97-AF65-F5344CB8AC3E}">
        <p14:creationId xmlns:p14="http://schemas.microsoft.com/office/powerpoint/2010/main" val="2185340619"/>
      </p:ext>
    </p:extLst>
  </p:cSld>
  <p:clrMapOvr>
    <a:masterClrMapping/>
  </p:clrMapOvr>
  <mc:AlternateContent xmlns:mc="http://schemas.openxmlformats.org/markup-compatibility/2006" xmlns:p14="http://schemas.microsoft.com/office/powerpoint/2010/main">
    <mc:Choice Requires="p14">
      <p:transition spd="slow" p14:dur="2000" advTm="13430"/>
    </mc:Choice>
    <mc:Fallback xmlns="">
      <p:transition spd="slow" advTm="1343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2 – Architecture générale</a:t>
            </a:r>
            <a:endParaRPr lang="en-GB" sz="4000" dirty="0"/>
          </a:p>
        </p:txBody>
      </p:sp>
      <p:pic>
        <p:nvPicPr>
          <p:cNvPr id="4" name="Picture 3">
            <a:extLst>
              <a:ext uri="{FF2B5EF4-FFF2-40B4-BE49-F238E27FC236}">
                <a16:creationId xmlns:a16="http://schemas.microsoft.com/office/drawing/2014/main" id="{83C6C03E-AD01-4316-A214-064E652E82AB}"/>
              </a:ext>
            </a:extLst>
          </p:cNvPr>
          <p:cNvPicPr>
            <a:picLocks noChangeAspect="1"/>
          </p:cNvPicPr>
          <p:nvPr/>
        </p:nvPicPr>
        <p:blipFill>
          <a:blip r:embed="rId3"/>
          <a:stretch>
            <a:fillRect/>
          </a:stretch>
        </p:blipFill>
        <p:spPr>
          <a:xfrm>
            <a:off x="1015999" y="1790496"/>
            <a:ext cx="9227127" cy="4556323"/>
          </a:xfrm>
          <a:prstGeom prst="rect">
            <a:avLst/>
          </a:prstGeom>
        </p:spPr>
      </p:pic>
      <p:sp>
        <p:nvSpPr>
          <p:cNvPr id="5" name="Rectangle 4">
            <a:extLst>
              <a:ext uri="{FF2B5EF4-FFF2-40B4-BE49-F238E27FC236}">
                <a16:creationId xmlns:a16="http://schemas.microsoft.com/office/drawing/2014/main" id="{FBB46D5B-36FA-481E-A6EB-9EC4D8EE6A56}"/>
              </a:ext>
            </a:extLst>
          </p:cNvPr>
          <p:cNvSpPr/>
          <p:nvPr/>
        </p:nvSpPr>
        <p:spPr>
          <a:xfrm>
            <a:off x="596393" y="1381627"/>
            <a:ext cx="10579608" cy="496519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43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2 –  Gammes </a:t>
            </a:r>
            <a:r>
              <a:rPr lang="fr-FR" sz="4000" dirty="0" err="1"/>
              <a:t>Nvidia</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165763" y="1470429"/>
            <a:ext cx="11920125" cy="284018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marL="571500" indent="-571500" algn="l">
              <a:buFont typeface="Arial" panose="020B0604020202020204" pitchFamily="34" charset="0"/>
              <a:buChar char="•"/>
            </a:pPr>
            <a:r>
              <a:rPr lang="fr-FR" sz="2500" b="1" dirty="0">
                <a:solidFill>
                  <a:schemeClr val="accent1"/>
                </a:solidFill>
              </a:rPr>
              <a:t>GeForce</a:t>
            </a:r>
            <a:r>
              <a:rPr lang="fr-FR" sz="2500" dirty="0"/>
              <a:t> : gamme grand public (jeu)</a:t>
            </a:r>
          </a:p>
          <a:p>
            <a:pPr marL="571500" indent="-571500" algn="l">
              <a:buFont typeface="Arial" panose="020B0604020202020204" pitchFamily="34" charset="0"/>
              <a:buChar char="•"/>
            </a:pPr>
            <a:r>
              <a:rPr lang="fr-FR" sz="2500" b="1" dirty="0" err="1">
                <a:solidFill>
                  <a:schemeClr val="accent1"/>
                </a:solidFill>
              </a:rPr>
              <a:t>Quadro</a:t>
            </a:r>
            <a:r>
              <a:rPr lang="fr-FR" sz="2500" b="1" dirty="0">
                <a:solidFill>
                  <a:schemeClr val="accent1"/>
                </a:solidFill>
              </a:rPr>
              <a:t> / RTX </a:t>
            </a:r>
            <a:r>
              <a:rPr lang="fr-FR" sz="2500" dirty="0"/>
              <a:t> : gamme professionnelle pour la 3D</a:t>
            </a:r>
          </a:p>
          <a:p>
            <a:pPr marL="571500" indent="-571500" algn="l">
              <a:buFont typeface="Arial" panose="020B0604020202020204" pitchFamily="34" charset="0"/>
              <a:buChar char="•"/>
            </a:pPr>
            <a:r>
              <a:rPr lang="fr-FR" sz="2500" b="1" dirty="0">
                <a:solidFill>
                  <a:schemeClr val="accent1"/>
                </a:solidFill>
              </a:rPr>
              <a:t>Tesla / A100, V100 … </a:t>
            </a:r>
            <a:r>
              <a:rPr lang="fr-FR" sz="2500" b="1" dirty="0"/>
              <a:t> </a:t>
            </a:r>
            <a:r>
              <a:rPr lang="fr-FR" sz="2500" dirty="0"/>
              <a:t>: gamme professionnelle pour GPGPU : pas de composants </a:t>
            </a:r>
            <a:r>
              <a:rPr lang="fr-FR" sz="2500" dirty="0" err="1"/>
              <a:t>video</a:t>
            </a:r>
            <a:r>
              <a:rPr lang="fr-FR" sz="2500" dirty="0"/>
              <a:t>, mémoire ECC.</a:t>
            </a:r>
          </a:p>
          <a:p>
            <a:pPr marL="571500" indent="-571500" algn="l">
              <a:buFont typeface="Arial" panose="020B0604020202020204" pitchFamily="34" charset="0"/>
              <a:buChar char="•"/>
            </a:pPr>
            <a:r>
              <a:rPr lang="fr-FR" sz="2500" b="1" dirty="0" err="1">
                <a:solidFill>
                  <a:schemeClr val="accent1"/>
                </a:solidFill>
              </a:rPr>
              <a:t>Tegra</a:t>
            </a:r>
            <a:r>
              <a:rPr lang="fr-FR" sz="2500" dirty="0"/>
              <a:t> : gamme pour les plateformes nomade (tablettes, smartphones, voitures autonomes) </a:t>
            </a:r>
            <a:endParaRPr lang="fr-FR" sz="4000" dirty="0"/>
          </a:p>
          <a:p>
            <a:pPr algn="l"/>
            <a:endParaRPr lang="fr-FR" sz="4000" dirty="0"/>
          </a:p>
        </p:txBody>
      </p:sp>
    </p:spTree>
    <p:extLst>
      <p:ext uri="{BB962C8B-B14F-4D97-AF65-F5344CB8AC3E}">
        <p14:creationId xmlns:p14="http://schemas.microsoft.com/office/powerpoint/2010/main" val="2961029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5165788" cy="601718"/>
          </a:xfrm>
        </p:spPr>
        <p:txBody>
          <a:bodyPr>
            <a:normAutofit fontScale="90000"/>
          </a:bodyPr>
          <a:lstStyle/>
          <a:p>
            <a:pPr algn="l"/>
            <a:r>
              <a:rPr lang="fr-FR" sz="4000" dirty="0"/>
              <a:t>2 – Générations de GPU </a:t>
            </a:r>
            <a:endParaRPr lang="en-GB" sz="4000" dirty="0"/>
          </a:p>
        </p:txBody>
      </p:sp>
      <p:sp>
        <p:nvSpPr>
          <p:cNvPr id="7" name="TextBox 6">
            <a:extLst>
              <a:ext uri="{FF2B5EF4-FFF2-40B4-BE49-F238E27FC236}">
                <a16:creationId xmlns:a16="http://schemas.microsoft.com/office/drawing/2014/main" id="{D70060FB-2894-430F-ABF9-18DD059B744F}"/>
              </a:ext>
            </a:extLst>
          </p:cNvPr>
          <p:cNvSpPr txBox="1"/>
          <p:nvPr/>
        </p:nvSpPr>
        <p:spPr>
          <a:xfrm>
            <a:off x="7598788" y="1067596"/>
            <a:ext cx="4593212" cy="1692771"/>
          </a:xfrm>
          <a:prstGeom prst="rect">
            <a:avLst/>
          </a:prstGeom>
          <a:noFill/>
        </p:spPr>
        <p:txBody>
          <a:bodyPr wrap="square">
            <a:spAutoFit/>
          </a:bodyPr>
          <a:lstStyle/>
          <a:p>
            <a:r>
              <a:rPr lang="en-GB" sz="2800" i="1" dirty="0"/>
              <a:t>Compute Capabilities</a:t>
            </a:r>
          </a:p>
          <a:p>
            <a:endParaRPr lang="en-GB" sz="2800" i="1" dirty="0">
              <a:solidFill>
                <a:srgbClr val="954F72"/>
              </a:solidFill>
              <a:hlinkClick r:id="rId3">
                <a:extLst>
                  <a:ext uri="{A12FA001-AC4F-418D-AE19-62706E023703}">
                    <ahyp:hlinkClr xmlns:ahyp="http://schemas.microsoft.com/office/drawing/2018/hyperlinkcolor" val="tx"/>
                  </a:ext>
                </a:extLst>
              </a:hlinkClick>
            </a:endParaRPr>
          </a:p>
          <a:p>
            <a:r>
              <a:rPr lang="en-GB" sz="2400" dirty="0">
                <a:solidFill>
                  <a:schemeClr val="accent1"/>
                </a:solidFill>
                <a:hlinkClick r:id="rId3">
                  <a:extLst>
                    <a:ext uri="{A12FA001-AC4F-418D-AE19-62706E023703}">
                      <ahyp:hlinkClr xmlns:ahyp="http://schemas.microsoft.com/office/drawing/2018/hyperlinkcolor" val="tx"/>
                    </a:ext>
                  </a:extLst>
                </a:hlinkClick>
              </a:rPr>
              <a:t>https://docs.nvidia.com/cuda/pdf/CUDA_C_Programming_Guide.pdf</a:t>
            </a:r>
            <a:r>
              <a:rPr lang="en-GB" sz="2400" dirty="0">
                <a:solidFill>
                  <a:schemeClr val="accent1"/>
                </a:solidFill>
              </a:rPr>
              <a:t> </a:t>
            </a:r>
          </a:p>
        </p:txBody>
      </p:sp>
      <p:graphicFrame>
        <p:nvGraphicFramePr>
          <p:cNvPr id="2" name="Table 3">
            <a:extLst>
              <a:ext uri="{FF2B5EF4-FFF2-40B4-BE49-F238E27FC236}">
                <a16:creationId xmlns:a16="http://schemas.microsoft.com/office/drawing/2014/main" id="{3A6FD1EA-2A24-42B9-97E0-E0B20A66EE47}"/>
              </a:ext>
            </a:extLst>
          </p:cNvPr>
          <p:cNvGraphicFramePr>
            <a:graphicFrameLocks noGrp="1"/>
          </p:cNvGraphicFramePr>
          <p:nvPr>
            <p:extLst>
              <p:ext uri="{D42A27DB-BD31-4B8C-83A1-F6EECF244321}">
                <p14:modId xmlns:p14="http://schemas.microsoft.com/office/powerpoint/2010/main" val="1629478613"/>
              </p:ext>
            </p:extLst>
          </p:nvPr>
        </p:nvGraphicFramePr>
        <p:xfrm>
          <a:off x="379155" y="1229521"/>
          <a:ext cx="6490821" cy="5278746"/>
        </p:xfrm>
        <a:graphic>
          <a:graphicData uri="http://schemas.openxmlformats.org/drawingml/2006/table">
            <a:tbl>
              <a:tblPr firstRow="1" bandRow="1">
                <a:tableStyleId>{5C22544A-7EE6-4342-B048-85BDC9FD1C3A}</a:tableStyleId>
              </a:tblPr>
              <a:tblGrid>
                <a:gridCol w="1395663">
                  <a:extLst>
                    <a:ext uri="{9D8B030D-6E8A-4147-A177-3AD203B41FA5}">
                      <a16:colId xmlns:a16="http://schemas.microsoft.com/office/drawing/2014/main" val="3042104311"/>
                    </a:ext>
                  </a:extLst>
                </a:gridCol>
                <a:gridCol w="1111783">
                  <a:extLst>
                    <a:ext uri="{9D8B030D-6E8A-4147-A177-3AD203B41FA5}">
                      <a16:colId xmlns:a16="http://schemas.microsoft.com/office/drawing/2014/main" val="1980339241"/>
                    </a:ext>
                  </a:extLst>
                </a:gridCol>
                <a:gridCol w="3983375">
                  <a:extLst>
                    <a:ext uri="{9D8B030D-6E8A-4147-A177-3AD203B41FA5}">
                      <a16:colId xmlns:a16="http://schemas.microsoft.com/office/drawing/2014/main" val="38230574"/>
                    </a:ext>
                  </a:extLst>
                </a:gridCol>
              </a:tblGrid>
              <a:tr h="357156">
                <a:tc>
                  <a:txBody>
                    <a:bodyPr/>
                    <a:lstStyle/>
                    <a:p>
                      <a:r>
                        <a:rPr lang="fr-FR" dirty="0"/>
                        <a:t>Générations</a:t>
                      </a:r>
                      <a:endParaRPr lang="en-GB" dirty="0"/>
                    </a:p>
                  </a:txBody>
                  <a:tcPr/>
                </a:tc>
                <a:tc>
                  <a:txBody>
                    <a:bodyPr/>
                    <a:lstStyle/>
                    <a:p>
                      <a:r>
                        <a:rPr lang="fr-FR" dirty="0"/>
                        <a:t>Année </a:t>
                      </a:r>
                      <a:endParaRPr lang="en-GB" dirty="0"/>
                    </a:p>
                  </a:txBody>
                  <a:tcPr/>
                </a:tc>
                <a:tc>
                  <a:txBody>
                    <a:bodyPr/>
                    <a:lstStyle/>
                    <a:p>
                      <a:endParaRPr lang="en-GB" dirty="0"/>
                    </a:p>
                  </a:txBody>
                  <a:tcPr/>
                </a:tc>
                <a:extLst>
                  <a:ext uri="{0D108BD9-81ED-4DB2-BD59-A6C34878D82A}">
                    <a16:rowId xmlns:a16="http://schemas.microsoft.com/office/drawing/2014/main" val="865161724"/>
                  </a:ext>
                </a:extLst>
              </a:tr>
              <a:tr h="500219">
                <a:tc>
                  <a:txBody>
                    <a:bodyPr/>
                    <a:lstStyle/>
                    <a:p>
                      <a:r>
                        <a:rPr lang="fr-FR" sz="2000" dirty="0"/>
                        <a:t>Tesla</a:t>
                      </a:r>
                    </a:p>
                  </a:txBody>
                  <a:tcPr/>
                </a:tc>
                <a:tc>
                  <a:txBody>
                    <a:bodyPr/>
                    <a:lstStyle/>
                    <a:p>
                      <a:r>
                        <a:rPr lang="fr-FR" sz="2000" i="1" dirty="0"/>
                        <a:t>2008</a:t>
                      </a:r>
                      <a:endParaRPr lang="en-GB" sz="2000" i="1" dirty="0"/>
                    </a:p>
                  </a:txBody>
                  <a:tcPr/>
                </a:tc>
                <a:tc>
                  <a:txBody>
                    <a:bodyPr/>
                    <a:lstStyle/>
                    <a:p>
                      <a:r>
                        <a:rPr lang="en-GB" sz="2000" i="1" dirty="0"/>
                        <a:t>CUDA, GPGPU</a:t>
                      </a:r>
                    </a:p>
                  </a:txBody>
                  <a:tcPr/>
                </a:tc>
                <a:extLst>
                  <a:ext uri="{0D108BD9-81ED-4DB2-BD59-A6C34878D82A}">
                    <a16:rowId xmlns:a16="http://schemas.microsoft.com/office/drawing/2014/main" val="3618085105"/>
                  </a:ext>
                </a:extLst>
              </a:tr>
              <a:tr h="505971">
                <a:tc>
                  <a:txBody>
                    <a:bodyPr/>
                    <a:lstStyle/>
                    <a:p>
                      <a:r>
                        <a:rPr lang="fr-FR" sz="2000" dirty="0"/>
                        <a:t>Fermi</a:t>
                      </a:r>
                      <a:endParaRPr lang="en-GB" sz="2000" dirty="0"/>
                    </a:p>
                  </a:txBody>
                  <a:tcPr/>
                </a:tc>
                <a:tc>
                  <a:txBody>
                    <a:bodyPr/>
                    <a:lstStyle/>
                    <a:p>
                      <a:r>
                        <a:rPr lang="fr-FR" sz="2000" i="1" dirty="0"/>
                        <a:t>2010</a:t>
                      </a:r>
                      <a:endParaRPr lang="en-GB" sz="2000" i="1" dirty="0"/>
                    </a:p>
                  </a:txBody>
                  <a:tcPr/>
                </a:tc>
                <a:tc>
                  <a:txBody>
                    <a:bodyPr/>
                    <a:lstStyle/>
                    <a:p>
                      <a:r>
                        <a:rPr lang="fr-FR" sz="2000" i="1" dirty="0"/>
                        <a:t>Double précision, cache L2, ECC</a:t>
                      </a:r>
                      <a:endParaRPr lang="en-GB" sz="2000" i="1" dirty="0"/>
                    </a:p>
                  </a:txBody>
                  <a:tcPr/>
                </a:tc>
                <a:extLst>
                  <a:ext uri="{0D108BD9-81ED-4DB2-BD59-A6C34878D82A}">
                    <a16:rowId xmlns:a16="http://schemas.microsoft.com/office/drawing/2014/main" val="1059057225"/>
                  </a:ext>
                </a:extLst>
              </a:tr>
              <a:tr h="548625">
                <a:tc>
                  <a:txBody>
                    <a:bodyPr/>
                    <a:lstStyle/>
                    <a:p>
                      <a:r>
                        <a:rPr lang="fr-FR" sz="2000" dirty="0"/>
                        <a:t>Kepler</a:t>
                      </a:r>
                    </a:p>
                  </a:txBody>
                  <a:tcPr/>
                </a:tc>
                <a:tc>
                  <a:txBody>
                    <a:bodyPr/>
                    <a:lstStyle/>
                    <a:p>
                      <a:r>
                        <a:rPr lang="fr-FR" sz="2000" i="1" dirty="0"/>
                        <a:t>2012</a:t>
                      </a:r>
                      <a:endParaRPr lang="en-GB" sz="2000" i="1" dirty="0"/>
                    </a:p>
                  </a:txBody>
                  <a:tcPr/>
                </a:tc>
                <a:tc>
                  <a:txBody>
                    <a:bodyPr/>
                    <a:lstStyle/>
                    <a:p>
                      <a:r>
                        <a:rPr lang="en-GB" sz="2000" i="1" dirty="0"/>
                        <a:t>GPU Boost, Dynamic Parallelism</a:t>
                      </a:r>
                    </a:p>
                  </a:txBody>
                  <a:tcPr/>
                </a:tc>
                <a:extLst>
                  <a:ext uri="{0D108BD9-81ED-4DB2-BD59-A6C34878D82A}">
                    <a16:rowId xmlns:a16="http://schemas.microsoft.com/office/drawing/2014/main" val="994166733"/>
                  </a:ext>
                </a:extLst>
              </a:tr>
              <a:tr h="505971">
                <a:tc>
                  <a:txBody>
                    <a:bodyPr/>
                    <a:lstStyle/>
                    <a:p>
                      <a:r>
                        <a:rPr lang="fr-FR" sz="2000" dirty="0"/>
                        <a:t>Maxwell</a:t>
                      </a:r>
                      <a:endParaRPr lang="en-GB" sz="2000" dirty="0"/>
                    </a:p>
                  </a:txBody>
                  <a:tcPr/>
                </a:tc>
                <a:tc>
                  <a:txBody>
                    <a:bodyPr/>
                    <a:lstStyle/>
                    <a:p>
                      <a:r>
                        <a:rPr lang="fr-FR" sz="2000" i="1" dirty="0"/>
                        <a:t>2014</a:t>
                      </a:r>
                      <a:endParaRPr lang="en-GB" sz="2000" i="1" dirty="0"/>
                    </a:p>
                  </a:txBody>
                  <a:tcPr/>
                </a:tc>
                <a:tc>
                  <a:txBody>
                    <a:bodyPr/>
                    <a:lstStyle/>
                    <a:p>
                      <a:endParaRPr lang="en-GB" sz="2000" i="1" dirty="0"/>
                    </a:p>
                  </a:txBody>
                  <a:tcPr/>
                </a:tc>
                <a:extLst>
                  <a:ext uri="{0D108BD9-81ED-4DB2-BD59-A6C34878D82A}">
                    <a16:rowId xmlns:a16="http://schemas.microsoft.com/office/drawing/2014/main" val="698486896"/>
                  </a:ext>
                </a:extLst>
              </a:tr>
              <a:tr h="432076">
                <a:tc>
                  <a:txBody>
                    <a:bodyPr/>
                    <a:lstStyle/>
                    <a:p>
                      <a:r>
                        <a:rPr lang="fr-FR" sz="2000" dirty="0"/>
                        <a:t>Pascal</a:t>
                      </a:r>
                    </a:p>
                  </a:txBody>
                  <a:tcPr/>
                </a:tc>
                <a:tc>
                  <a:txBody>
                    <a:bodyPr/>
                    <a:lstStyle/>
                    <a:p>
                      <a:r>
                        <a:rPr lang="fr-FR" sz="2000" i="1" dirty="0"/>
                        <a:t>2016</a:t>
                      </a:r>
                      <a:endParaRPr lang="en-GB" sz="2000" i="1" dirty="0"/>
                    </a:p>
                  </a:txBody>
                  <a:tcPr/>
                </a:tc>
                <a:tc>
                  <a:txBody>
                    <a:bodyPr/>
                    <a:lstStyle/>
                    <a:p>
                      <a:r>
                        <a:rPr lang="en-GB" sz="2000" i="1" dirty="0" err="1"/>
                        <a:t>NVLink</a:t>
                      </a:r>
                      <a:r>
                        <a:rPr lang="en-GB" sz="2000" i="1" dirty="0"/>
                        <a:t>, Unified Memory</a:t>
                      </a:r>
                    </a:p>
                  </a:txBody>
                  <a:tcPr/>
                </a:tc>
                <a:extLst>
                  <a:ext uri="{0D108BD9-81ED-4DB2-BD59-A6C34878D82A}">
                    <a16:rowId xmlns:a16="http://schemas.microsoft.com/office/drawing/2014/main" val="1146902847"/>
                  </a:ext>
                </a:extLst>
              </a:tr>
              <a:tr h="383327">
                <a:tc>
                  <a:txBody>
                    <a:bodyPr/>
                    <a:lstStyle/>
                    <a:p>
                      <a:r>
                        <a:rPr lang="fr-FR" sz="2000" dirty="0"/>
                        <a:t>Volta</a:t>
                      </a:r>
                    </a:p>
                  </a:txBody>
                  <a:tcPr/>
                </a:tc>
                <a:tc>
                  <a:txBody>
                    <a:bodyPr/>
                    <a:lstStyle/>
                    <a:p>
                      <a:r>
                        <a:rPr lang="fr-FR" sz="2000" i="1" dirty="0"/>
                        <a:t>2017</a:t>
                      </a:r>
                      <a:endParaRPr lang="en-GB" sz="2000" i="1" dirty="0"/>
                    </a:p>
                  </a:txBody>
                  <a:tcPr/>
                </a:tc>
                <a:tc>
                  <a:txBody>
                    <a:bodyPr/>
                    <a:lstStyle/>
                    <a:p>
                      <a:r>
                        <a:rPr lang="en-GB" sz="2000" i="1" dirty="0"/>
                        <a:t>Tensor Cores, HBM2</a:t>
                      </a:r>
                    </a:p>
                  </a:txBody>
                  <a:tcPr/>
                </a:tc>
                <a:extLst>
                  <a:ext uri="{0D108BD9-81ED-4DB2-BD59-A6C34878D82A}">
                    <a16:rowId xmlns:a16="http://schemas.microsoft.com/office/drawing/2014/main" val="2581652037"/>
                  </a:ext>
                </a:extLst>
              </a:tr>
              <a:tr h="505971">
                <a:tc>
                  <a:txBody>
                    <a:bodyPr/>
                    <a:lstStyle/>
                    <a:p>
                      <a:r>
                        <a:rPr lang="fr-FR" sz="2000" dirty="0"/>
                        <a:t>Turing</a:t>
                      </a:r>
                      <a:endParaRPr lang="en-GB" sz="2000" dirty="0"/>
                    </a:p>
                  </a:txBody>
                  <a:tcPr/>
                </a:tc>
                <a:tc>
                  <a:txBody>
                    <a:bodyPr/>
                    <a:lstStyle/>
                    <a:p>
                      <a:r>
                        <a:rPr lang="fr-FR" sz="2000" i="1" dirty="0"/>
                        <a:t>2018</a:t>
                      </a:r>
                      <a:endParaRPr lang="en-GB" sz="2000" i="1" dirty="0"/>
                    </a:p>
                  </a:txBody>
                  <a:tcPr/>
                </a:tc>
                <a:tc>
                  <a:txBody>
                    <a:bodyPr/>
                    <a:lstStyle/>
                    <a:p>
                      <a:endParaRPr lang="en-GB" sz="2000" i="1" dirty="0"/>
                    </a:p>
                  </a:txBody>
                  <a:tcPr/>
                </a:tc>
                <a:extLst>
                  <a:ext uri="{0D108BD9-81ED-4DB2-BD59-A6C34878D82A}">
                    <a16:rowId xmlns:a16="http://schemas.microsoft.com/office/drawing/2014/main" val="2998940496"/>
                  </a:ext>
                </a:extLst>
              </a:tr>
              <a:tr h="505971">
                <a:tc>
                  <a:txBody>
                    <a:bodyPr/>
                    <a:lstStyle/>
                    <a:p>
                      <a:r>
                        <a:rPr lang="fr-FR" sz="2000" dirty="0" err="1"/>
                        <a:t>Ampere</a:t>
                      </a:r>
                      <a:endParaRPr lang="en-GB" sz="2000" dirty="0"/>
                    </a:p>
                  </a:txBody>
                  <a:tcPr/>
                </a:tc>
                <a:tc>
                  <a:txBody>
                    <a:bodyPr/>
                    <a:lstStyle/>
                    <a:p>
                      <a:r>
                        <a:rPr lang="fr-FR" sz="2000" i="1" dirty="0"/>
                        <a:t>2020</a:t>
                      </a:r>
                      <a:endParaRPr lang="en-GB" sz="2000" i="1" dirty="0"/>
                    </a:p>
                  </a:txBody>
                  <a:tcPr/>
                </a:tc>
                <a:tc>
                  <a:txBody>
                    <a:bodyPr/>
                    <a:lstStyle/>
                    <a:p>
                      <a:r>
                        <a:rPr lang="fr-FR" sz="2000" dirty="0"/>
                        <a:t>TF32</a:t>
                      </a:r>
                      <a:endParaRPr lang="en-GB" sz="2000" i="1" dirty="0"/>
                    </a:p>
                  </a:txBody>
                  <a:tcPr/>
                </a:tc>
                <a:extLst>
                  <a:ext uri="{0D108BD9-81ED-4DB2-BD59-A6C34878D82A}">
                    <a16:rowId xmlns:a16="http://schemas.microsoft.com/office/drawing/2014/main" val="124094608"/>
                  </a:ext>
                </a:extLst>
              </a:tr>
              <a:tr h="505971">
                <a:tc>
                  <a:txBody>
                    <a:bodyPr/>
                    <a:lstStyle/>
                    <a:p>
                      <a:r>
                        <a:rPr lang="en-GB" sz="2000" dirty="0"/>
                        <a:t>Hopper</a:t>
                      </a:r>
                    </a:p>
                  </a:txBody>
                  <a:tcPr/>
                </a:tc>
                <a:tc>
                  <a:txBody>
                    <a:bodyPr/>
                    <a:lstStyle/>
                    <a:p>
                      <a:r>
                        <a:rPr lang="en-GB" sz="2000" i="1" dirty="0"/>
                        <a:t>2022</a:t>
                      </a:r>
                    </a:p>
                  </a:txBody>
                  <a:tcPr/>
                </a:tc>
                <a:tc>
                  <a:txBody>
                    <a:bodyPr/>
                    <a:lstStyle/>
                    <a:p>
                      <a:r>
                        <a:rPr lang="en-GB" sz="2000" i="1" dirty="0"/>
                        <a:t>Unified memory CPU-GPU</a:t>
                      </a:r>
                    </a:p>
                  </a:txBody>
                  <a:tcPr/>
                </a:tc>
                <a:extLst>
                  <a:ext uri="{0D108BD9-81ED-4DB2-BD59-A6C34878D82A}">
                    <a16:rowId xmlns:a16="http://schemas.microsoft.com/office/drawing/2014/main" val="1002201398"/>
                  </a:ext>
                </a:extLst>
              </a:tr>
              <a:tr h="505971">
                <a:tc>
                  <a:txBody>
                    <a:bodyPr/>
                    <a:lstStyle/>
                    <a:p>
                      <a:r>
                        <a:rPr lang="en-GB" sz="2000" dirty="0"/>
                        <a:t>Blackwell</a:t>
                      </a:r>
                    </a:p>
                  </a:txBody>
                  <a:tcPr/>
                </a:tc>
                <a:tc>
                  <a:txBody>
                    <a:bodyPr/>
                    <a:lstStyle/>
                    <a:p>
                      <a:r>
                        <a:rPr lang="en-GB" sz="2000" i="1" dirty="0"/>
                        <a:t>2024</a:t>
                      </a:r>
                    </a:p>
                  </a:txBody>
                  <a:tcPr/>
                </a:tc>
                <a:tc>
                  <a:txBody>
                    <a:bodyPr/>
                    <a:lstStyle/>
                    <a:p>
                      <a:r>
                        <a:rPr lang="en-GB" sz="2000" i="1" dirty="0" err="1"/>
                        <a:t>Nvlink</a:t>
                      </a:r>
                      <a:r>
                        <a:rPr lang="en-GB" sz="2000" i="1" dirty="0"/>
                        <a:t> switch</a:t>
                      </a:r>
                    </a:p>
                  </a:txBody>
                  <a:tcPr/>
                </a:tc>
                <a:extLst>
                  <a:ext uri="{0D108BD9-81ED-4DB2-BD59-A6C34878D82A}">
                    <a16:rowId xmlns:a16="http://schemas.microsoft.com/office/drawing/2014/main" val="3769250310"/>
                  </a:ext>
                </a:extLst>
              </a:tr>
            </a:tbl>
          </a:graphicData>
        </a:graphic>
      </p:graphicFrame>
    </p:spTree>
    <p:extLst>
      <p:ext uri="{BB962C8B-B14F-4D97-AF65-F5344CB8AC3E}">
        <p14:creationId xmlns:p14="http://schemas.microsoft.com/office/powerpoint/2010/main" val="1188948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Mémoires</a:t>
            </a:r>
            <a:endParaRPr lang="en-GB" sz="4000" dirty="0"/>
          </a:p>
        </p:txBody>
      </p:sp>
      <p:sp>
        <p:nvSpPr>
          <p:cNvPr id="3" name="Title 1">
            <a:extLst>
              <a:ext uri="{FF2B5EF4-FFF2-40B4-BE49-F238E27FC236}">
                <a16:creationId xmlns:a16="http://schemas.microsoft.com/office/drawing/2014/main" id="{5FFD4F5B-2760-4EAD-A949-06CDA23A555E}"/>
              </a:ext>
            </a:extLst>
          </p:cNvPr>
          <p:cNvSpPr txBox="1">
            <a:spLocks/>
          </p:cNvSpPr>
          <p:nvPr/>
        </p:nvSpPr>
        <p:spPr>
          <a:xfrm>
            <a:off x="271876" y="3265715"/>
            <a:ext cx="9609608" cy="223157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solidFill>
                  <a:schemeClr val="accent1"/>
                </a:solidFill>
              </a:rPr>
              <a:t>Dans la DRAM </a:t>
            </a:r>
            <a:r>
              <a:rPr lang="fr-FR" sz="2900" dirty="0"/>
              <a:t>: mémoire plus lente mais en grande quantité</a:t>
            </a:r>
          </a:p>
          <a:p>
            <a:pPr marL="571500" indent="-571500" algn="l">
              <a:buFont typeface="Arial" panose="020B0604020202020204" pitchFamily="34" charset="0"/>
              <a:buChar char="•"/>
            </a:pPr>
            <a:r>
              <a:rPr lang="fr-FR" sz="2900" dirty="0"/>
              <a:t>Mémoire locale et globale</a:t>
            </a:r>
          </a:p>
          <a:p>
            <a:pPr marL="571500" indent="-571500" algn="l">
              <a:buFont typeface="Arial" panose="020B0604020202020204" pitchFamily="34" charset="0"/>
              <a:buChar char="•"/>
            </a:pPr>
            <a:r>
              <a:rPr lang="fr-FR" sz="2900" dirty="0"/>
              <a:t>Mémoire de type constante et texture</a:t>
            </a:r>
          </a:p>
          <a:p>
            <a:pPr algn="l"/>
            <a:endParaRPr lang="fr-FR" sz="2900" dirty="0"/>
          </a:p>
        </p:txBody>
      </p:sp>
      <p:sp>
        <p:nvSpPr>
          <p:cNvPr id="4" name="Title 1">
            <a:extLst>
              <a:ext uri="{FF2B5EF4-FFF2-40B4-BE49-F238E27FC236}">
                <a16:creationId xmlns:a16="http://schemas.microsoft.com/office/drawing/2014/main" id="{6574E89D-6C4A-4667-9D49-F5D940D79577}"/>
              </a:ext>
            </a:extLst>
          </p:cNvPr>
          <p:cNvSpPr txBox="1">
            <a:spLocks/>
          </p:cNvSpPr>
          <p:nvPr/>
        </p:nvSpPr>
        <p:spPr>
          <a:xfrm>
            <a:off x="271876" y="1480458"/>
            <a:ext cx="9187810" cy="211182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solidFill>
                  <a:schemeClr val="accent1"/>
                </a:solidFill>
              </a:rPr>
              <a:t>Dans le GPU </a:t>
            </a:r>
            <a:r>
              <a:rPr lang="fr-FR" sz="2900" dirty="0"/>
              <a:t>: mémoires rapides mais de tailles limitées</a:t>
            </a:r>
          </a:p>
          <a:p>
            <a:pPr marL="571500" indent="-571500" algn="l">
              <a:buFont typeface="Arial" panose="020B0604020202020204" pitchFamily="34" charset="0"/>
              <a:buChar char="•"/>
            </a:pPr>
            <a:r>
              <a:rPr lang="fr-FR" sz="2900" dirty="0"/>
              <a:t>Registres</a:t>
            </a:r>
          </a:p>
          <a:p>
            <a:pPr marL="571500" indent="-571500" algn="l">
              <a:buFont typeface="Arial" panose="020B0604020202020204" pitchFamily="34" charset="0"/>
              <a:buChar char="•"/>
            </a:pPr>
            <a:r>
              <a:rPr lang="fr-FR" sz="2900" dirty="0"/>
              <a:t>Mémoire partagée, gérée par le développeur</a:t>
            </a:r>
          </a:p>
          <a:p>
            <a:pPr marL="571500" indent="-571500" algn="l">
              <a:buFont typeface="Arial" panose="020B0604020202020204" pitchFamily="34" charset="0"/>
              <a:buChar char="•"/>
            </a:pPr>
            <a:r>
              <a:rPr lang="fr-FR" sz="2900" dirty="0"/>
              <a:t>Caches : mémoire de type constante et texture</a:t>
            </a:r>
          </a:p>
          <a:p>
            <a:pPr algn="l"/>
            <a:endParaRPr lang="fr-FR" sz="4000" dirty="0"/>
          </a:p>
        </p:txBody>
      </p:sp>
    </p:spTree>
    <p:extLst>
      <p:ext uri="{BB962C8B-B14F-4D97-AF65-F5344CB8AC3E}">
        <p14:creationId xmlns:p14="http://schemas.microsoft.com/office/powerpoint/2010/main" val="257954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Mémoires</a:t>
            </a:r>
            <a:endParaRPr lang="en-GB" sz="4000" dirty="0"/>
          </a:p>
        </p:txBody>
      </p:sp>
      <p:graphicFrame>
        <p:nvGraphicFramePr>
          <p:cNvPr id="2" name="Table 2">
            <a:extLst>
              <a:ext uri="{FF2B5EF4-FFF2-40B4-BE49-F238E27FC236}">
                <a16:creationId xmlns:a16="http://schemas.microsoft.com/office/drawing/2014/main" id="{9E98F7C1-FBD2-4627-8A80-C5706256C6B2}"/>
              </a:ext>
            </a:extLst>
          </p:cNvPr>
          <p:cNvGraphicFramePr>
            <a:graphicFrameLocks noGrp="1"/>
          </p:cNvGraphicFramePr>
          <p:nvPr>
            <p:extLst>
              <p:ext uri="{D42A27DB-BD31-4B8C-83A1-F6EECF244321}">
                <p14:modId xmlns:p14="http://schemas.microsoft.com/office/powerpoint/2010/main" val="69580484"/>
              </p:ext>
            </p:extLst>
          </p:nvPr>
        </p:nvGraphicFramePr>
        <p:xfrm>
          <a:off x="609600" y="1371600"/>
          <a:ext cx="10887076" cy="3829050"/>
        </p:xfrm>
        <a:graphic>
          <a:graphicData uri="http://schemas.openxmlformats.org/drawingml/2006/table">
            <a:tbl>
              <a:tblPr firstRow="1" bandRow="1">
                <a:tableStyleId>{5C22544A-7EE6-4342-B048-85BDC9FD1C3A}</a:tableStyleId>
              </a:tblPr>
              <a:tblGrid>
                <a:gridCol w="2177415">
                  <a:extLst>
                    <a:ext uri="{9D8B030D-6E8A-4147-A177-3AD203B41FA5}">
                      <a16:colId xmlns:a16="http://schemas.microsoft.com/office/drawing/2014/main" val="3769766934"/>
                    </a:ext>
                  </a:extLst>
                </a:gridCol>
                <a:gridCol w="2177415">
                  <a:extLst>
                    <a:ext uri="{9D8B030D-6E8A-4147-A177-3AD203B41FA5}">
                      <a16:colId xmlns:a16="http://schemas.microsoft.com/office/drawing/2014/main" val="2339751517"/>
                    </a:ext>
                  </a:extLst>
                </a:gridCol>
                <a:gridCol w="1627962">
                  <a:extLst>
                    <a:ext uri="{9D8B030D-6E8A-4147-A177-3AD203B41FA5}">
                      <a16:colId xmlns:a16="http://schemas.microsoft.com/office/drawing/2014/main" val="2212632663"/>
                    </a:ext>
                  </a:extLst>
                </a:gridCol>
                <a:gridCol w="1742921">
                  <a:extLst>
                    <a:ext uri="{9D8B030D-6E8A-4147-A177-3AD203B41FA5}">
                      <a16:colId xmlns:a16="http://schemas.microsoft.com/office/drawing/2014/main" val="1667399146"/>
                    </a:ext>
                  </a:extLst>
                </a:gridCol>
                <a:gridCol w="3161363">
                  <a:extLst>
                    <a:ext uri="{9D8B030D-6E8A-4147-A177-3AD203B41FA5}">
                      <a16:colId xmlns:a16="http://schemas.microsoft.com/office/drawing/2014/main" val="3835005382"/>
                    </a:ext>
                  </a:extLst>
                </a:gridCol>
              </a:tblGrid>
              <a:tr h="669777">
                <a:tc>
                  <a:txBody>
                    <a:bodyPr/>
                    <a:lstStyle/>
                    <a:p>
                      <a:r>
                        <a:rPr lang="fr-FR" dirty="0"/>
                        <a:t>Type</a:t>
                      </a:r>
                      <a:endParaRPr lang="en-GB" dirty="0"/>
                    </a:p>
                  </a:txBody>
                  <a:tcPr/>
                </a:tc>
                <a:tc>
                  <a:txBody>
                    <a:bodyPr/>
                    <a:lstStyle/>
                    <a:p>
                      <a:r>
                        <a:rPr lang="fr-FR" dirty="0"/>
                        <a:t>On-chip </a:t>
                      </a:r>
                      <a:endParaRPr lang="en-GB" dirty="0"/>
                    </a:p>
                  </a:txBody>
                  <a:tcPr/>
                </a:tc>
                <a:tc>
                  <a:txBody>
                    <a:bodyPr/>
                    <a:lstStyle/>
                    <a:p>
                      <a:r>
                        <a:rPr lang="fr-FR" dirty="0" err="1"/>
                        <a:t>Cached</a:t>
                      </a:r>
                      <a:r>
                        <a:rPr lang="fr-FR" dirty="0"/>
                        <a:t> </a:t>
                      </a:r>
                      <a:endParaRPr lang="en-GB" dirty="0"/>
                    </a:p>
                  </a:txBody>
                  <a:tcPr/>
                </a:tc>
                <a:tc>
                  <a:txBody>
                    <a:bodyPr/>
                    <a:lstStyle/>
                    <a:p>
                      <a:r>
                        <a:rPr lang="fr-FR" dirty="0"/>
                        <a:t>Accès</a:t>
                      </a:r>
                      <a:endParaRPr lang="en-GB" dirty="0"/>
                    </a:p>
                  </a:txBody>
                  <a:tcPr/>
                </a:tc>
                <a:tc>
                  <a:txBody>
                    <a:bodyPr/>
                    <a:lstStyle/>
                    <a:p>
                      <a:r>
                        <a:rPr lang="fr-FR" dirty="0"/>
                        <a:t>performance</a:t>
                      </a:r>
                      <a:endParaRPr lang="en-GB" dirty="0"/>
                    </a:p>
                  </a:txBody>
                  <a:tcPr/>
                </a:tc>
                <a:extLst>
                  <a:ext uri="{0D108BD9-81ED-4DB2-BD59-A6C34878D82A}">
                    <a16:rowId xmlns:a16="http://schemas.microsoft.com/office/drawing/2014/main" val="1084706451"/>
                  </a:ext>
                </a:extLst>
              </a:tr>
              <a:tr h="1012318">
                <a:tc>
                  <a:txBody>
                    <a:bodyPr/>
                    <a:lstStyle/>
                    <a:p>
                      <a:pPr marL="457200" indent="-457200">
                        <a:buFont typeface="Arial" panose="020B0604020202020204" pitchFamily="34" charset="0"/>
                        <a:buChar char="•"/>
                      </a:pPr>
                      <a:r>
                        <a:rPr lang="fr-FR" sz="2800" dirty="0"/>
                        <a:t>Registres</a:t>
                      </a:r>
                    </a:p>
                    <a:p>
                      <a:pPr marL="457200" indent="-457200">
                        <a:buFont typeface="Arial" panose="020B0604020202020204" pitchFamily="34" charset="0"/>
                        <a:buChar char="•"/>
                      </a:pPr>
                      <a:r>
                        <a:rPr lang="fr-FR" sz="2800" dirty="0" err="1"/>
                        <a:t>Shared</a:t>
                      </a:r>
                      <a:endParaRPr lang="en-GB" sz="2800" dirty="0"/>
                    </a:p>
                  </a:txBody>
                  <a:tcPr/>
                </a:tc>
                <a:tc>
                  <a:txBody>
                    <a:bodyPr/>
                    <a:lstStyle/>
                    <a:p>
                      <a:r>
                        <a:rPr lang="fr-FR" sz="2800" dirty="0"/>
                        <a:t>oui</a:t>
                      </a:r>
                    </a:p>
                    <a:p>
                      <a:r>
                        <a:rPr lang="fr-FR" sz="2800" dirty="0"/>
                        <a:t>oui</a:t>
                      </a:r>
                      <a:endParaRPr lang="en-GB" sz="2800" dirty="0"/>
                    </a:p>
                  </a:txBody>
                  <a:tcPr/>
                </a:tc>
                <a:tc>
                  <a:txBody>
                    <a:bodyPr/>
                    <a:lstStyle/>
                    <a:p>
                      <a:r>
                        <a:rPr lang="fr-FR" sz="2800" dirty="0"/>
                        <a:t>-</a:t>
                      </a:r>
                    </a:p>
                    <a:p>
                      <a:r>
                        <a:rPr lang="fr-FR" sz="2800" dirty="0"/>
                        <a:t>-</a:t>
                      </a:r>
                      <a:endParaRPr lang="en-GB" sz="2800" dirty="0"/>
                    </a:p>
                  </a:txBody>
                  <a:tcPr/>
                </a:tc>
                <a:tc>
                  <a:txBody>
                    <a:bodyPr/>
                    <a:lstStyle/>
                    <a:p>
                      <a:r>
                        <a:rPr lang="fr-FR" sz="2800" dirty="0" err="1"/>
                        <a:t>rw</a:t>
                      </a:r>
                      <a:endParaRPr lang="fr-FR" sz="2800" dirty="0"/>
                    </a:p>
                    <a:p>
                      <a:r>
                        <a:rPr lang="fr-FR" sz="2800" dirty="0" err="1"/>
                        <a:t>rw</a:t>
                      </a:r>
                      <a:endParaRPr lang="en-GB" sz="2800" dirty="0"/>
                    </a:p>
                  </a:txBody>
                  <a:tcPr/>
                </a:tc>
                <a:tc>
                  <a:txBody>
                    <a:bodyPr/>
                    <a:lstStyle/>
                    <a:p>
                      <a:r>
                        <a:rPr lang="fr-FR" sz="2800" dirty="0"/>
                        <a:t>1 cycle</a:t>
                      </a:r>
                    </a:p>
                    <a:p>
                      <a:r>
                        <a:rPr lang="fr-FR" sz="2800" dirty="0"/>
                        <a:t>1 cycle</a:t>
                      </a:r>
                      <a:endParaRPr lang="en-GB" sz="2800" dirty="0"/>
                    </a:p>
                  </a:txBody>
                  <a:tcPr/>
                </a:tc>
                <a:extLst>
                  <a:ext uri="{0D108BD9-81ED-4DB2-BD59-A6C34878D82A}">
                    <a16:rowId xmlns:a16="http://schemas.microsoft.com/office/drawing/2014/main" val="4182747956"/>
                  </a:ext>
                </a:extLst>
              </a:tr>
              <a:tr h="2146955">
                <a:tc>
                  <a:txBody>
                    <a:bodyPr/>
                    <a:lstStyle/>
                    <a:p>
                      <a:pPr marL="457200" indent="-457200">
                        <a:buFont typeface="Arial" panose="020B0604020202020204" pitchFamily="34" charset="0"/>
                        <a:buChar char="•"/>
                      </a:pPr>
                      <a:r>
                        <a:rPr lang="fr-FR" sz="2800" dirty="0"/>
                        <a:t>Local</a:t>
                      </a:r>
                    </a:p>
                    <a:p>
                      <a:pPr marL="457200" indent="-457200">
                        <a:buFont typeface="Arial" panose="020B0604020202020204" pitchFamily="34" charset="0"/>
                        <a:buChar char="•"/>
                      </a:pPr>
                      <a:r>
                        <a:rPr lang="fr-FR" sz="2800" dirty="0"/>
                        <a:t>Global</a:t>
                      </a:r>
                    </a:p>
                    <a:p>
                      <a:pPr marL="457200" indent="-457200">
                        <a:buFont typeface="Arial" panose="020B0604020202020204" pitchFamily="34" charset="0"/>
                        <a:buChar char="•"/>
                      </a:pPr>
                      <a:r>
                        <a:rPr lang="fr-FR" sz="2800" dirty="0"/>
                        <a:t>Constant </a:t>
                      </a:r>
                    </a:p>
                    <a:p>
                      <a:pPr marL="457200" indent="-457200">
                        <a:buFont typeface="Arial" panose="020B0604020202020204" pitchFamily="34" charset="0"/>
                        <a:buChar char="•"/>
                      </a:pPr>
                      <a:r>
                        <a:rPr lang="fr-FR" sz="2800" dirty="0"/>
                        <a:t>Texture</a:t>
                      </a:r>
                      <a:endParaRPr lang="en-GB" sz="2800" dirty="0"/>
                    </a:p>
                  </a:txBody>
                  <a:tcPr/>
                </a:tc>
                <a:tc>
                  <a:txBody>
                    <a:bodyPr/>
                    <a:lstStyle/>
                    <a:p>
                      <a:r>
                        <a:rPr lang="fr-FR" sz="2800" dirty="0"/>
                        <a:t>non</a:t>
                      </a:r>
                    </a:p>
                    <a:p>
                      <a:r>
                        <a:rPr lang="fr-FR" sz="2800" dirty="0"/>
                        <a:t>non</a:t>
                      </a:r>
                    </a:p>
                    <a:p>
                      <a:r>
                        <a:rPr lang="fr-FR" sz="2800" dirty="0"/>
                        <a:t>non</a:t>
                      </a:r>
                    </a:p>
                    <a:p>
                      <a:r>
                        <a:rPr lang="fr-FR" sz="2800" dirty="0"/>
                        <a:t>non</a:t>
                      </a:r>
                      <a:endParaRPr lang="en-GB" sz="2800" dirty="0"/>
                    </a:p>
                  </a:txBody>
                  <a:tcPr/>
                </a:tc>
                <a:tc>
                  <a:txBody>
                    <a:bodyPr/>
                    <a:lstStyle/>
                    <a:p>
                      <a:r>
                        <a:rPr lang="fr-FR" sz="2800" dirty="0"/>
                        <a:t>non</a:t>
                      </a:r>
                    </a:p>
                    <a:p>
                      <a:r>
                        <a:rPr lang="fr-FR" sz="2800" dirty="0"/>
                        <a:t>non</a:t>
                      </a:r>
                    </a:p>
                    <a:p>
                      <a:r>
                        <a:rPr lang="fr-FR" sz="2800" dirty="0"/>
                        <a:t>oui</a:t>
                      </a:r>
                    </a:p>
                    <a:p>
                      <a:r>
                        <a:rPr lang="fr-FR" sz="2800" dirty="0"/>
                        <a:t>oui</a:t>
                      </a:r>
                      <a:endParaRPr lang="en-GB" sz="2800" dirty="0"/>
                    </a:p>
                  </a:txBody>
                  <a:tcPr/>
                </a:tc>
                <a:tc>
                  <a:txBody>
                    <a:bodyPr/>
                    <a:lstStyle/>
                    <a:p>
                      <a:r>
                        <a:rPr lang="fr-FR" sz="2800" dirty="0" err="1"/>
                        <a:t>rw</a:t>
                      </a:r>
                      <a:endParaRPr lang="fr-FR" sz="2800" dirty="0"/>
                    </a:p>
                    <a:p>
                      <a:r>
                        <a:rPr lang="en-GB" sz="2800" dirty="0" err="1"/>
                        <a:t>rw</a:t>
                      </a:r>
                      <a:endParaRPr lang="en-GB" sz="2800" dirty="0"/>
                    </a:p>
                    <a:p>
                      <a:r>
                        <a:rPr lang="en-GB" sz="2800" dirty="0"/>
                        <a:t>r</a:t>
                      </a:r>
                    </a:p>
                    <a:p>
                      <a:r>
                        <a:rPr lang="en-GB" sz="2800" dirty="0"/>
                        <a:t>r</a:t>
                      </a:r>
                    </a:p>
                  </a:txBody>
                  <a:tcPr/>
                </a:tc>
                <a:tc>
                  <a:txBody>
                    <a:bodyPr/>
                    <a:lstStyle/>
                    <a:p>
                      <a:r>
                        <a:rPr lang="fr-FR" sz="2800" dirty="0"/>
                        <a:t>~100 cycles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~100 cycles</a:t>
                      </a:r>
                    </a:p>
                    <a:p>
                      <a:r>
                        <a:rPr lang="fr-FR" sz="2800" dirty="0"/>
                        <a:t>1 .. 10 .. 100</a:t>
                      </a:r>
                    </a:p>
                    <a:p>
                      <a:r>
                        <a:rPr lang="fr-FR" sz="2800" dirty="0"/>
                        <a:t>1 .. 10 .. 100</a:t>
                      </a:r>
                      <a:endParaRPr lang="en-GB" sz="2800" dirty="0"/>
                    </a:p>
                  </a:txBody>
                  <a:tcPr/>
                </a:tc>
                <a:extLst>
                  <a:ext uri="{0D108BD9-81ED-4DB2-BD59-A6C34878D82A}">
                    <a16:rowId xmlns:a16="http://schemas.microsoft.com/office/drawing/2014/main" val="1912807112"/>
                  </a:ext>
                </a:extLst>
              </a:tr>
            </a:tbl>
          </a:graphicData>
        </a:graphic>
      </p:graphicFrame>
    </p:spTree>
    <p:extLst>
      <p:ext uri="{BB962C8B-B14F-4D97-AF65-F5344CB8AC3E}">
        <p14:creationId xmlns:p14="http://schemas.microsoft.com/office/powerpoint/2010/main" val="1628156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Unités de calcul</a:t>
            </a:r>
            <a:endParaRPr lang="en-GB" sz="4000" dirty="0"/>
          </a:p>
        </p:txBody>
      </p:sp>
      <p:sp>
        <p:nvSpPr>
          <p:cNvPr id="4" name="TextBox 3">
            <a:extLst>
              <a:ext uri="{FF2B5EF4-FFF2-40B4-BE49-F238E27FC236}">
                <a16:creationId xmlns:a16="http://schemas.microsoft.com/office/drawing/2014/main" id="{2FECFDB2-B49A-4D65-85C6-5E2D7A5F982C}"/>
              </a:ext>
            </a:extLst>
          </p:cNvPr>
          <p:cNvSpPr txBox="1"/>
          <p:nvPr/>
        </p:nvSpPr>
        <p:spPr>
          <a:xfrm>
            <a:off x="694710" y="1352243"/>
            <a:ext cx="10506075" cy="4585871"/>
          </a:xfrm>
          <a:prstGeom prst="rect">
            <a:avLst/>
          </a:prstGeom>
          <a:noFill/>
        </p:spPr>
        <p:txBody>
          <a:bodyPr wrap="square" rtlCol="0">
            <a:spAutoFit/>
          </a:bodyPr>
          <a:lstStyle/>
          <a:p>
            <a:pPr marL="285750" indent="-285750">
              <a:buFont typeface="Arial" panose="020B0604020202020204" pitchFamily="34" charset="0"/>
              <a:buChar char="•"/>
            </a:pPr>
            <a:r>
              <a:rPr lang="fr-FR" sz="2800" dirty="0" err="1">
                <a:solidFill>
                  <a:schemeClr val="accent1"/>
                </a:solidFill>
              </a:rPr>
              <a:t>Cuda</a:t>
            </a:r>
            <a:r>
              <a:rPr lang="fr-FR" sz="2800" dirty="0">
                <a:solidFill>
                  <a:schemeClr val="accent1"/>
                </a:solidFill>
              </a:rPr>
              <a:t> </a:t>
            </a:r>
            <a:r>
              <a:rPr lang="fr-FR" sz="2800" dirty="0" err="1">
                <a:solidFill>
                  <a:schemeClr val="accent1"/>
                </a:solidFill>
              </a:rPr>
              <a:t>core</a:t>
            </a:r>
            <a:r>
              <a:rPr lang="fr-FR" sz="2800" dirty="0">
                <a:solidFill>
                  <a:schemeClr val="accent1"/>
                </a:solidFill>
              </a:rPr>
              <a:t>  </a:t>
            </a:r>
            <a:r>
              <a:rPr lang="fr-FR" sz="2800" dirty="0"/>
              <a:t>- Streaming Processor</a:t>
            </a:r>
          </a:p>
          <a:p>
            <a:pPr marL="914400" lvl="1" indent="-457200">
              <a:buFont typeface="Wingdings" panose="05000000000000000000" pitchFamily="2" charset="2"/>
              <a:buChar char="ü"/>
            </a:pPr>
            <a:r>
              <a:rPr lang="fr-FR" sz="2400" dirty="0"/>
              <a:t>Unité Arithmétique </a:t>
            </a:r>
          </a:p>
          <a:p>
            <a:pPr marL="914400" lvl="1" indent="-457200">
              <a:buFont typeface="Wingdings" panose="05000000000000000000" pitchFamily="2" charset="2"/>
              <a:buChar char="ü"/>
            </a:pPr>
            <a:r>
              <a:rPr lang="fr-FR" sz="2400" dirty="0"/>
              <a:t>Registres</a:t>
            </a:r>
          </a:p>
          <a:p>
            <a:endParaRPr lang="fr-FR" sz="2800" dirty="0"/>
          </a:p>
          <a:p>
            <a:pPr marL="285750" indent="-285750">
              <a:buFont typeface="Arial" panose="020B0604020202020204" pitchFamily="34" charset="0"/>
              <a:buChar char="•"/>
            </a:pPr>
            <a:r>
              <a:rPr lang="fr-FR" sz="2800" dirty="0" err="1">
                <a:solidFill>
                  <a:schemeClr val="accent1"/>
                </a:solidFill>
              </a:rPr>
              <a:t>Cuda</a:t>
            </a:r>
            <a:r>
              <a:rPr lang="fr-FR" sz="2800" dirty="0">
                <a:solidFill>
                  <a:schemeClr val="accent1"/>
                </a:solidFill>
              </a:rPr>
              <a:t> </a:t>
            </a:r>
            <a:r>
              <a:rPr lang="fr-FR" sz="2800" dirty="0" err="1">
                <a:solidFill>
                  <a:schemeClr val="accent1"/>
                </a:solidFill>
              </a:rPr>
              <a:t>Streamings</a:t>
            </a:r>
            <a:r>
              <a:rPr lang="fr-FR" sz="2800" dirty="0">
                <a:solidFill>
                  <a:schemeClr val="accent1"/>
                </a:solidFill>
              </a:rPr>
              <a:t> </a:t>
            </a:r>
            <a:r>
              <a:rPr lang="fr-FR" sz="2800" dirty="0" err="1">
                <a:solidFill>
                  <a:schemeClr val="accent1"/>
                </a:solidFill>
              </a:rPr>
              <a:t>Multiprocessors</a:t>
            </a:r>
            <a:r>
              <a:rPr lang="fr-FR" sz="2800" dirty="0">
                <a:solidFill>
                  <a:schemeClr val="accent1"/>
                </a:solidFill>
              </a:rPr>
              <a:t> </a:t>
            </a:r>
            <a:r>
              <a:rPr lang="fr-FR" sz="2800" dirty="0"/>
              <a:t>(</a:t>
            </a:r>
            <a:r>
              <a:rPr lang="fr-FR" sz="2800" dirty="0" err="1"/>
              <a:t>SMs</a:t>
            </a:r>
            <a:r>
              <a:rPr lang="fr-FR" sz="2800" dirty="0"/>
              <a:t>)</a:t>
            </a:r>
          </a:p>
          <a:p>
            <a:pPr marL="914400" lvl="1" indent="-457200">
              <a:buFont typeface="Wingdings" panose="05000000000000000000" pitchFamily="2" charset="2"/>
              <a:buChar char="ü"/>
            </a:pPr>
            <a:r>
              <a:rPr lang="fr-FR" sz="2400" dirty="0"/>
              <a:t>Attaché à la mémoire globale</a:t>
            </a:r>
          </a:p>
          <a:p>
            <a:pPr marL="914400" lvl="1" indent="-457200">
              <a:buFont typeface="Wingdings" panose="05000000000000000000" pitchFamily="2" charset="2"/>
              <a:buChar char="ü"/>
            </a:pPr>
            <a:r>
              <a:rPr lang="fr-FR" sz="2400" dirty="0"/>
              <a:t>Plusieurs </a:t>
            </a:r>
            <a:r>
              <a:rPr lang="fr-FR" sz="2400" dirty="0" err="1"/>
              <a:t>Cuda</a:t>
            </a:r>
            <a:r>
              <a:rPr lang="fr-FR" sz="2400" dirty="0"/>
              <a:t> </a:t>
            </a:r>
            <a:r>
              <a:rPr lang="fr-FR" sz="2400" dirty="0" err="1"/>
              <a:t>Core</a:t>
            </a:r>
            <a:endParaRPr lang="fr-FR" sz="2400" dirty="0"/>
          </a:p>
          <a:p>
            <a:pPr marL="742950" lvl="1" indent="-285750">
              <a:buFont typeface="Arial" panose="020B0604020202020204" pitchFamily="34" charset="0"/>
              <a:buChar char="•"/>
            </a:pPr>
            <a:endParaRPr lang="fr-FR" sz="2800" dirty="0"/>
          </a:p>
          <a:p>
            <a:pPr marL="285750" indent="-285750">
              <a:buFont typeface="Arial" panose="020B0604020202020204" pitchFamily="34" charset="0"/>
              <a:buChar char="•"/>
            </a:pPr>
            <a:r>
              <a:rPr lang="fr-FR" sz="2800" dirty="0" err="1">
                <a:solidFill>
                  <a:schemeClr val="accent1"/>
                </a:solidFill>
              </a:rPr>
              <a:t>Cuda</a:t>
            </a:r>
            <a:r>
              <a:rPr lang="fr-FR" sz="2800" dirty="0">
                <a:solidFill>
                  <a:schemeClr val="accent1"/>
                </a:solidFill>
              </a:rPr>
              <a:t> GPU</a:t>
            </a:r>
          </a:p>
          <a:p>
            <a:pPr marL="914400" lvl="1" indent="-457200">
              <a:buFont typeface="Wingdings" panose="05000000000000000000" pitchFamily="2" charset="2"/>
              <a:buChar char="ü"/>
            </a:pPr>
            <a:r>
              <a:rPr lang="fr-FR" sz="2400" dirty="0"/>
              <a:t>Plusieurs Streaming </a:t>
            </a:r>
            <a:r>
              <a:rPr lang="fr-FR" sz="2400" dirty="0" err="1"/>
              <a:t>Multiprocessors</a:t>
            </a:r>
            <a:r>
              <a:rPr lang="fr-FR" sz="2400" dirty="0"/>
              <a:t> (</a:t>
            </a:r>
            <a:r>
              <a:rPr lang="fr-FR" sz="2400" dirty="0" err="1"/>
              <a:t>SMs</a:t>
            </a:r>
            <a:r>
              <a:rPr lang="fr-FR" sz="2400" dirty="0"/>
              <a:t>)</a:t>
            </a:r>
          </a:p>
          <a:p>
            <a:pPr marL="914400" lvl="1" indent="-457200">
              <a:buFont typeface="Wingdings" panose="05000000000000000000" pitchFamily="2" charset="2"/>
              <a:buChar char="ü"/>
            </a:pPr>
            <a:r>
              <a:rPr lang="fr-FR" sz="2400" dirty="0"/>
              <a:t>Mémoire globale</a:t>
            </a:r>
          </a:p>
        </p:txBody>
      </p:sp>
    </p:spTree>
    <p:extLst>
      <p:ext uri="{BB962C8B-B14F-4D97-AF65-F5344CB8AC3E}">
        <p14:creationId xmlns:p14="http://schemas.microsoft.com/office/powerpoint/2010/main" val="2410977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Architecture  Tesla (G80)</a:t>
            </a:r>
            <a:endParaRPr lang="en-GB" sz="4000" dirty="0"/>
          </a:p>
        </p:txBody>
      </p:sp>
      <p:pic>
        <p:nvPicPr>
          <p:cNvPr id="7" name="Picture 6">
            <a:extLst>
              <a:ext uri="{FF2B5EF4-FFF2-40B4-BE49-F238E27FC236}">
                <a16:creationId xmlns:a16="http://schemas.microsoft.com/office/drawing/2014/main" id="{5A66CE70-4A1C-44BE-8E43-639E0671330B}"/>
              </a:ext>
            </a:extLst>
          </p:cNvPr>
          <p:cNvPicPr>
            <a:picLocks noChangeAspect="1"/>
          </p:cNvPicPr>
          <p:nvPr/>
        </p:nvPicPr>
        <p:blipFill>
          <a:blip r:embed="rId3"/>
          <a:stretch>
            <a:fillRect/>
          </a:stretch>
        </p:blipFill>
        <p:spPr>
          <a:xfrm>
            <a:off x="6677029" y="960789"/>
            <a:ext cx="4985620" cy="5744811"/>
          </a:xfrm>
          <a:prstGeom prst="rect">
            <a:avLst/>
          </a:prstGeom>
        </p:spPr>
      </p:pic>
      <p:sp>
        <p:nvSpPr>
          <p:cNvPr id="8" name="TextBox 7">
            <a:extLst>
              <a:ext uri="{FF2B5EF4-FFF2-40B4-BE49-F238E27FC236}">
                <a16:creationId xmlns:a16="http://schemas.microsoft.com/office/drawing/2014/main" id="{F6957FD7-D91A-4CE3-83D3-CBE62E9DF0F0}"/>
              </a:ext>
            </a:extLst>
          </p:cNvPr>
          <p:cNvSpPr txBox="1"/>
          <p:nvPr/>
        </p:nvSpPr>
        <p:spPr>
          <a:xfrm>
            <a:off x="251488" y="1248459"/>
            <a:ext cx="5930237"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t>Unités de calcul  regroupées par 8</a:t>
            </a:r>
          </a:p>
          <a:p>
            <a:pPr marL="285750" indent="-285750">
              <a:buFont typeface="Wingdings" panose="05000000000000000000" pitchFamily="2" charset="2"/>
              <a:buChar char="à"/>
            </a:pPr>
            <a:r>
              <a:rPr lang="fr-FR" sz="2400" dirty="0" err="1"/>
              <a:t>Multi-Processeurs</a:t>
            </a:r>
            <a:r>
              <a:rPr lang="fr-FR" sz="2400" dirty="0"/>
              <a:t> (</a:t>
            </a:r>
            <a:r>
              <a:rPr lang="fr-FR" sz="2400" dirty="0" err="1"/>
              <a:t>SMs</a:t>
            </a:r>
            <a:r>
              <a:rPr lang="fr-FR" sz="2400" dirty="0"/>
              <a:t>)</a:t>
            </a:r>
          </a:p>
          <a:p>
            <a:endParaRPr lang="fr-FR" sz="2400" dirty="0"/>
          </a:p>
          <a:p>
            <a:pPr marL="285750" indent="-285750">
              <a:buFont typeface="Arial" panose="020B0604020202020204" pitchFamily="34" charset="0"/>
              <a:buChar char="•"/>
            </a:pPr>
            <a:r>
              <a:rPr lang="fr-FR" sz="2400" dirty="0" err="1"/>
              <a:t>Multi-Processeurs</a:t>
            </a:r>
            <a:r>
              <a:rPr lang="fr-FR" sz="2400" dirty="0"/>
              <a:t>  regroupés par 2 (G80)</a:t>
            </a:r>
          </a:p>
          <a:p>
            <a:r>
              <a:rPr lang="fr-FR" sz="2400" dirty="0">
                <a:sym typeface="Wingdings" panose="05000000000000000000" pitchFamily="2" charset="2"/>
              </a:rPr>
              <a:t> Texture </a:t>
            </a:r>
            <a:r>
              <a:rPr lang="fr-FR" sz="2400" dirty="0" err="1">
                <a:sym typeface="Wingdings" panose="05000000000000000000" pitchFamily="2" charset="2"/>
              </a:rPr>
              <a:t>Processing</a:t>
            </a:r>
            <a:r>
              <a:rPr lang="fr-FR" sz="2400" dirty="0">
                <a:sym typeface="Wingdings" panose="05000000000000000000" pitchFamily="2" charset="2"/>
              </a:rPr>
              <a:t> Clusters (TPC)</a:t>
            </a:r>
            <a:endParaRPr lang="fr-FR" sz="2400" dirty="0"/>
          </a:p>
        </p:txBody>
      </p:sp>
    </p:spTree>
    <p:extLst>
      <p:ext uri="{BB962C8B-B14F-4D97-AF65-F5344CB8AC3E}">
        <p14:creationId xmlns:p14="http://schemas.microsoft.com/office/powerpoint/2010/main" val="3292530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Architecture Volta (V100)</a:t>
            </a:r>
            <a:endParaRPr lang="en-GB" sz="4000" dirty="0"/>
          </a:p>
        </p:txBody>
      </p:sp>
      <p:pic>
        <p:nvPicPr>
          <p:cNvPr id="2" name="Picture 1">
            <a:extLst>
              <a:ext uri="{FF2B5EF4-FFF2-40B4-BE49-F238E27FC236}">
                <a16:creationId xmlns:a16="http://schemas.microsoft.com/office/drawing/2014/main" id="{14CB3435-D0CE-429D-8FA8-95F24A9A34D0}"/>
              </a:ext>
            </a:extLst>
          </p:cNvPr>
          <p:cNvPicPr>
            <a:picLocks noChangeAspect="1"/>
          </p:cNvPicPr>
          <p:nvPr/>
        </p:nvPicPr>
        <p:blipFill>
          <a:blip r:embed="rId3"/>
          <a:stretch>
            <a:fillRect/>
          </a:stretch>
        </p:blipFill>
        <p:spPr>
          <a:xfrm>
            <a:off x="7070642" y="684846"/>
            <a:ext cx="5121358" cy="5944554"/>
          </a:xfrm>
          <a:prstGeom prst="rect">
            <a:avLst/>
          </a:prstGeom>
        </p:spPr>
      </p:pic>
      <p:sp>
        <p:nvSpPr>
          <p:cNvPr id="4" name="TextBox 3">
            <a:extLst>
              <a:ext uri="{FF2B5EF4-FFF2-40B4-BE49-F238E27FC236}">
                <a16:creationId xmlns:a16="http://schemas.microsoft.com/office/drawing/2014/main" id="{30B74785-5CE2-452A-90BF-EEF4C5CC5DDA}"/>
              </a:ext>
            </a:extLst>
          </p:cNvPr>
          <p:cNvSpPr txBox="1"/>
          <p:nvPr/>
        </p:nvSpPr>
        <p:spPr>
          <a:xfrm>
            <a:off x="165763" y="1057959"/>
            <a:ext cx="5930237" cy="1631216"/>
          </a:xfrm>
          <a:prstGeom prst="rect">
            <a:avLst/>
          </a:prstGeom>
          <a:noFill/>
        </p:spPr>
        <p:txBody>
          <a:bodyPr wrap="square" rtlCol="0">
            <a:spAutoFit/>
          </a:bodyPr>
          <a:lstStyle/>
          <a:p>
            <a:pPr marL="285750" indent="-285750">
              <a:buFont typeface="Arial" panose="020B0604020202020204" pitchFamily="34" charset="0"/>
              <a:buChar char="•"/>
            </a:pPr>
            <a:r>
              <a:rPr lang="fr-FR" sz="2000" dirty="0"/>
              <a:t>Unités de calcul entier, simple et double </a:t>
            </a:r>
            <a:r>
              <a:rPr lang="fr-FR" sz="2000" dirty="0" err="1"/>
              <a:t>precision</a:t>
            </a:r>
            <a:endParaRPr lang="fr-FR" sz="2000" dirty="0"/>
          </a:p>
          <a:p>
            <a:pPr marL="285750" indent="-285750">
              <a:buFont typeface="Arial" panose="020B0604020202020204" pitchFamily="34" charset="0"/>
              <a:buChar char="•"/>
            </a:pPr>
            <a:r>
              <a:rPr lang="fr-FR" sz="2000" dirty="0" err="1">
                <a:solidFill>
                  <a:schemeClr val="accent1"/>
                </a:solidFill>
              </a:rPr>
              <a:t>Tensor</a:t>
            </a:r>
            <a:r>
              <a:rPr lang="fr-FR" sz="2000" dirty="0">
                <a:solidFill>
                  <a:schemeClr val="accent1"/>
                </a:solidFill>
              </a:rPr>
              <a:t> </a:t>
            </a:r>
            <a:r>
              <a:rPr lang="fr-FR" sz="2000" dirty="0" err="1">
                <a:solidFill>
                  <a:schemeClr val="accent1"/>
                </a:solidFill>
              </a:rPr>
              <a:t>cores</a:t>
            </a:r>
            <a:endParaRPr lang="fr-FR" sz="2000" dirty="0">
              <a:solidFill>
                <a:schemeClr val="accent1"/>
              </a:solidFill>
            </a:endParaRPr>
          </a:p>
          <a:p>
            <a:pPr marL="285750" indent="-285750">
              <a:buFont typeface="Arial" panose="020B0604020202020204" pitchFamily="34" charset="0"/>
              <a:buChar char="•"/>
            </a:pPr>
            <a:r>
              <a:rPr lang="fr-FR" sz="2000" dirty="0"/>
              <a:t>80 </a:t>
            </a:r>
            <a:r>
              <a:rPr lang="fr-FR" sz="2000" dirty="0" err="1"/>
              <a:t>SMs</a:t>
            </a:r>
            <a:r>
              <a:rPr lang="fr-FR" sz="2000" dirty="0"/>
              <a:t> ,   +5000 CUDA </a:t>
            </a:r>
            <a:r>
              <a:rPr lang="fr-FR" sz="2000" dirty="0" err="1"/>
              <a:t>cores</a:t>
            </a:r>
            <a:endParaRPr lang="fr-FR" sz="2000" dirty="0"/>
          </a:p>
          <a:p>
            <a:pPr marL="285750" indent="-285750">
              <a:buFont typeface="Arial" panose="020B0604020202020204" pitchFamily="34" charset="0"/>
              <a:buChar char="•"/>
            </a:pPr>
            <a:r>
              <a:rPr lang="fr-FR" sz="2000" dirty="0"/>
              <a:t>Mémoires : HBM2, L2 cache</a:t>
            </a:r>
          </a:p>
          <a:p>
            <a:endParaRPr lang="fr-FR" sz="2000" dirty="0"/>
          </a:p>
        </p:txBody>
      </p:sp>
      <p:pic>
        <p:nvPicPr>
          <p:cNvPr id="1028" name="Picture 4">
            <a:extLst>
              <a:ext uri="{FF2B5EF4-FFF2-40B4-BE49-F238E27FC236}">
                <a16:creationId xmlns:a16="http://schemas.microsoft.com/office/drawing/2014/main" id="{379A2EF6-652D-40C1-8B2D-DA1E945D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14" y="3153372"/>
            <a:ext cx="6111212" cy="347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46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AC7E64-C91A-4DB7-AA70-0B0CC5360048}"/>
              </a:ext>
            </a:extLst>
          </p:cNvPr>
          <p:cNvSpPr/>
          <p:nvPr/>
        </p:nvSpPr>
        <p:spPr>
          <a:xfrm>
            <a:off x="694944" y="1271016"/>
            <a:ext cx="10579608" cy="496519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2 – Mémoires / Unités de Calcul</a:t>
            </a:r>
            <a:endParaRPr lang="en-GB" sz="4000" dirty="0"/>
          </a:p>
        </p:txBody>
      </p:sp>
      <p:pic>
        <p:nvPicPr>
          <p:cNvPr id="5122" name="Picture 2" descr="image">
            <a:extLst>
              <a:ext uri="{FF2B5EF4-FFF2-40B4-BE49-F238E27FC236}">
                <a16:creationId xmlns:a16="http://schemas.microsoft.com/office/drawing/2014/main" id="{D22F3A23-CA4F-4D5F-B106-5D96501AEC3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1599" t="25681" r="6671" b="12309"/>
          <a:stretch/>
        </p:blipFill>
        <p:spPr bwMode="auto">
          <a:xfrm>
            <a:off x="4970825" y="2029968"/>
            <a:ext cx="5480767" cy="3712464"/>
          </a:xfrm>
          <a:prstGeom prst="rect">
            <a:avLst/>
          </a:prstGeom>
          <a:solidFill>
            <a:schemeClr val="bg1">
              <a:alpha val="32000"/>
            </a:schemeClr>
          </a:solidFill>
        </p:spPr>
      </p:pic>
      <p:pic>
        <p:nvPicPr>
          <p:cNvPr id="4" name="Picture 2" descr="image">
            <a:extLst>
              <a:ext uri="{FF2B5EF4-FFF2-40B4-BE49-F238E27FC236}">
                <a16:creationId xmlns:a16="http://schemas.microsoft.com/office/drawing/2014/main" id="{9A4E9DA4-F8FC-4F8C-B7B4-AAE740D65C1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3410" t="37595" r="73730" b="26055"/>
          <a:stretch/>
        </p:blipFill>
        <p:spPr bwMode="auto">
          <a:xfrm>
            <a:off x="1307592" y="2798064"/>
            <a:ext cx="1362456" cy="2176272"/>
          </a:xfrm>
          <a:prstGeom prst="rect">
            <a:avLst/>
          </a:prstGeom>
          <a:solidFill>
            <a:schemeClr val="bg1">
              <a:alpha val="32000"/>
            </a:schemeClr>
          </a:solidFill>
        </p:spPr>
      </p:pic>
      <p:sp>
        <p:nvSpPr>
          <p:cNvPr id="2" name="Arrow: Left-Right 1">
            <a:extLst>
              <a:ext uri="{FF2B5EF4-FFF2-40B4-BE49-F238E27FC236}">
                <a16:creationId xmlns:a16="http://schemas.microsoft.com/office/drawing/2014/main" id="{51D67CE2-7E04-428F-B79B-1AD461E37B8D}"/>
              </a:ext>
            </a:extLst>
          </p:cNvPr>
          <p:cNvSpPr/>
          <p:nvPr/>
        </p:nvSpPr>
        <p:spPr>
          <a:xfrm rot="796690">
            <a:off x="2471891" y="3923477"/>
            <a:ext cx="3150807" cy="374904"/>
          </a:xfrm>
          <a:prstGeom prst="lef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672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4" y="228599"/>
            <a:ext cx="4183498" cy="626977"/>
          </a:xfrm>
        </p:spPr>
        <p:txBody>
          <a:bodyPr>
            <a:normAutofit fontScale="90000"/>
          </a:bodyPr>
          <a:lstStyle/>
          <a:p>
            <a:pPr algn="l"/>
            <a:r>
              <a:rPr lang="fr-FR" sz="4000" dirty="0"/>
              <a:t>Agenda</a:t>
            </a:r>
            <a:endParaRPr lang="en-GB" sz="4000" dirty="0"/>
          </a:p>
        </p:txBody>
      </p:sp>
      <p:sp>
        <p:nvSpPr>
          <p:cNvPr id="37" name="Title 1">
            <a:extLst>
              <a:ext uri="{FF2B5EF4-FFF2-40B4-BE49-F238E27FC236}">
                <a16:creationId xmlns:a16="http://schemas.microsoft.com/office/drawing/2014/main" id="{69983DFA-9502-4923-9F5D-88F745A12EE2}"/>
              </a:ext>
            </a:extLst>
          </p:cNvPr>
          <p:cNvSpPr txBox="1">
            <a:spLocks/>
          </p:cNvSpPr>
          <p:nvPr/>
        </p:nvSpPr>
        <p:spPr>
          <a:xfrm>
            <a:off x="270539" y="1723813"/>
            <a:ext cx="6539089" cy="20107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a:pPr>
            <a:r>
              <a:rPr lang="fr-FR" sz="3200" dirty="0"/>
              <a:t>Introduction et Enjeux</a:t>
            </a:r>
          </a:p>
          <a:p>
            <a:pPr marL="742950" indent="-742950" algn="l">
              <a:buFont typeface="+mj-lt"/>
              <a:buAutoNum type="arabicPeriod"/>
            </a:pPr>
            <a:r>
              <a:rPr lang="fr-FR" sz="3200" dirty="0"/>
              <a:t>Architecture</a:t>
            </a:r>
          </a:p>
          <a:p>
            <a:pPr marL="742950" indent="-742950" algn="l">
              <a:buFont typeface="+mj-lt"/>
              <a:buAutoNum type="arabicPeriod"/>
            </a:pPr>
            <a:r>
              <a:rPr lang="fr-FR" sz="3200" dirty="0"/>
              <a:t>Modèle de programmation</a:t>
            </a:r>
          </a:p>
        </p:txBody>
      </p:sp>
      <p:sp>
        <p:nvSpPr>
          <p:cNvPr id="3" name="Title 1">
            <a:extLst>
              <a:ext uri="{FF2B5EF4-FFF2-40B4-BE49-F238E27FC236}">
                <a16:creationId xmlns:a16="http://schemas.microsoft.com/office/drawing/2014/main" id="{E87DAF0E-2422-11F2-3A38-C266AC07A1CF}"/>
              </a:ext>
            </a:extLst>
          </p:cNvPr>
          <p:cNvSpPr txBox="1">
            <a:spLocks/>
          </p:cNvSpPr>
          <p:nvPr/>
        </p:nvSpPr>
        <p:spPr>
          <a:xfrm>
            <a:off x="7140861" y="1915707"/>
            <a:ext cx="5203539" cy="1818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startAt="4"/>
            </a:pPr>
            <a:r>
              <a:rPr lang="fr-FR" sz="3200" dirty="0"/>
              <a:t>Modèle d’exécution</a:t>
            </a:r>
          </a:p>
          <a:p>
            <a:pPr marL="742950" indent="-742950" algn="l">
              <a:buFont typeface="+mj-lt"/>
              <a:buAutoNum type="arabicPeriod" startAt="4"/>
            </a:pPr>
            <a:r>
              <a:rPr lang="fr-FR" sz="3200" dirty="0"/>
              <a:t>C/C++ API</a:t>
            </a:r>
          </a:p>
          <a:p>
            <a:pPr marL="742950" indent="-742950" algn="l">
              <a:buFont typeface="+mj-lt"/>
              <a:buAutoNum type="arabicPeriod" startAt="4"/>
            </a:pPr>
            <a:r>
              <a:rPr lang="fr-FR" sz="3200" dirty="0"/>
              <a:t>Bilan</a:t>
            </a:r>
          </a:p>
        </p:txBody>
      </p:sp>
    </p:spTree>
    <p:extLst>
      <p:ext uri="{BB962C8B-B14F-4D97-AF65-F5344CB8AC3E}">
        <p14:creationId xmlns:p14="http://schemas.microsoft.com/office/powerpoint/2010/main" val="267240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2" y="228600"/>
            <a:ext cx="6015582" cy="601718"/>
          </a:xfrm>
        </p:spPr>
        <p:txBody>
          <a:bodyPr>
            <a:normAutofit fontScale="90000"/>
          </a:bodyPr>
          <a:lstStyle/>
          <a:p>
            <a:pPr algn="l"/>
            <a:r>
              <a:rPr lang="fr-FR" sz="4000" dirty="0"/>
              <a:t>2 – Architectures : comparatif </a:t>
            </a:r>
            <a:endParaRPr lang="en-GB" sz="4000" dirty="0"/>
          </a:p>
        </p:txBody>
      </p:sp>
      <p:graphicFrame>
        <p:nvGraphicFramePr>
          <p:cNvPr id="2" name="Table 2">
            <a:extLst>
              <a:ext uri="{FF2B5EF4-FFF2-40B4-BE49-F238E27FC236}">
                <a16:creationId xmlns:a16="http://schemas.microsoft.com/office/drawing/2014/main" id="{E1AC376C-8184-42D4-B9E6-1772ED38C166}"/>
              </a:ext>
            </a:extLst>
          </p:cNvPr>
          <p:cNvGraphicFramePr>
            <a:graphicFrameLocks noGrp="1"/>
          </p:cNvGraphicFramePr>
          <p:nvPr>
            <p:extLst>
              <p:ext uri="{D42A27DB-BD31-4B8C-83A1-F6EECF244321}">
                <p14:modId xmlns:p14="http://schemas.microsoft.com/office/powerpoint/2010/main" val="1200654180"/>
              </p:ext>
            </p:extLst>
          </p:nvPr>
        </p:nvGraphicFramePr>
        <p:xfrm>
          <a:off x="244596" y="1152528"/>
          <a:ext cx="10773546" cy="5422069"/>
        </p:xfrm>
        <a:graphic>
          <a:graphicData uri="http://schemas.openxmlformats.org/drawingml/2006/table">
            <a:tbl>
              <a:tblPr firstRow="1" bandRow="1">
                <a:tableStyleId>{5C22544A-7EE6-4342-B048-85BDC9FD1C3A}</a:tableStyleId>
              </a:tblPr>
              <a:tblGrid>
                <a:gridCol w="2272062">
                  <a:extLst>
                    <a:ext uri="{9D8B030D-6E8A-4147-A177-3AD203B41FA5}">
                      <a16:colId xmlns:a16="http://schemas.microsoft.com/office/drawing/2014/main" val="882919859"/>
                    </a:ext>
                  </a:extLst>
                </a:gridCol>
                <a:gridCol w="1095600">
                  <a:extLst>
                    <a:ext uri="{9D8B030D-6E8A-4147-A177-3AD203B41FA5}">
                      <a16:colId xmlns:a16="http://schemas.microsoft.com/office/drawing/2014/main" val="3401148913"/>
                    </a:ext>
                  </a:extLst>
                </a:gridCol>
                <a:gridCol w="1246909">
                  <a:extLst>
                    <a:ext uri="{9D8B030D-6E8A-4147-A177-3AD203B41FA5}">
                      <a16:colId xmlns:a16="http://schemas.microsoft.com/office/drawing/2014/main" val="690348065"/>
                    </a:ext>
                  </a:extLst>
                </a:gridCol>
                <a:gridCol w="1375378">
                  <a:extLst>
                    <a:ext uri="{9D8B030D-6E8A-4147-A177-3AD203B41FA5}">
                      <a16:colId xmlns:a16="http://schemas.microsoft.com/office/drawing/2014/main" val="4139210059"/>
                    </a:ext>
                  </a:extLst>
                </a:gridCol>
                <a:gridCol w="1496291">
                  <a:extLst>
                    <a:ext uri="{9D8B030D-6E8A-4147-A177-3AD203B41FA5}">
                      <a16:colId xmlns:a16="http://schemas.microsoft.com/office/drawing/2014/main" val="3644817439"/>
                    </a:ext>
                  </a:extLst>
                </a:gridCol>
                <a:gridCol w="1435835">
                  <a:extLst>
                    <a:ext uri="{9D8B030D-6E8A-4147-A177-3AD203B41FA5}">
                      <a16:colId xmlns:a16="http://schemas.microsoft.com/office/drawing/2014/main" val="1722220814"/>
                    </a:ext>
                  </a:extLst>
                </a:gridCol>
                <a:gridCol w="1851471">
                  <a:extLst>
                    <a:ext uri="{9D8B030D-6E8A-4147-A177-3AD203B41FA5}">
                      <a16:colId xmlns:a16="http://schemas.microsoft.com/office/drawing/2014/main" val="3534409928"/>
                    </a:ext>
                  </a:extLst>
                </a:gridCol>
              </a:tblGrid>
              <a:tr h="725902">
                <a:tc>
                  <a:txBody>
                    <a:bodyPr/>
                    <a:lstStyle/>
                    <a:p>
                      <a:r>
                        <a:rPr lang="fr-FR" dirty="0" err="1"/>
                        <a:t>Modele</a:t>
                      </a:r>
                      <a:r>
                        <a:rPr lang="fr-FR" dirty="0"/>
                        <a:t> Tesla</a:t>
                      </a:r>
                      <a:endParaRPr lang="en-GB" dirty="0"/>
                    </a:p>
                  </a:txBody>
                  <a:tcPr/>
                </a:tc>
                <a:tc>
                  <a:txBody>
                    <a:bodyPr/>
                    <a:lstStyle/>
                    <a:p>
                      <a:r>
                        <a:rPr lang="fr-FR" dirty="0"/>
                        <a:t>K80 </a:t>
                      </a:r>
                    </a:p>
                    <a:p>
                      <a:r>
                        <a:rPr lang="fr-FR" dirty="0"/>
                        <a:t>Kepler</a:t>
                      </a:r>
                      <a:endParaRPr lang="en-GB" dirty="0"/>
                    </a:p>
                  </a:txBody>
                  <a:tcPr/>
                </a:tc>
                <a:tc>
                  <a:txBody>
                    <a:bodyPr/>
                    <a:lstStyle/>
                    <a:p>
                      <a:r>
                        <a:rPr lang="fr-FR" dirty="0"/>
                        <a:t>M60</a:t>
                      </a:r>
                    </a:p>
                    <a:p>
                      <a:r>
                        <a:rPr lang="fr-FR" dirty="0"/>
                        <a:t>Maxwell</a:t>
                      </a:r>
                      <a:endParaRPr lang="en-GB" dirty="0"/>
                    </a:p>
                  </a:txBody>
                  <a:tcPr/>
                </a:tc>
                <a:tc>
                  <a:txBody>
                    <a:bodyPr/>
                    <a:lstStyle/>
                    <a:p>
                      <a:r>
                        <a:rPr lang="fr-FR" dirty="0"/>
                        <a:t>P100</a:t>
                      </a:r>
                    </a:p>
                    <a:p>
                      <a:r>
                        <a:rPr lang="fr-FR" dirty="0"/>
                        <a:t>Pascal</a:t>
                      </a:r>
                    </a:p>
                  </a:txBody>
                  <a:tcPr/>
                </a:tc>
                <a:tc>
                  <a:txBody>
                    <a:bodyPr/>
                    <a:lstStyle/>
                    <a:p>
                      <a:r>
                        <a:rPr lang="fr-FR" dirty="0"/>
                        <a:t>V100</a:t>
                      </a:r>
                    </a:p>
                    <a:p>
                      <a:r>
                        <a:rPr lang="fr-FR" dirty="0"/>
                        <a:t>Volta</a:t>
                      </a:r>
                      <a:endParaRPr lang="en-GB" dirty="0"/>
                    </a:p>
                  </a:txBody>
                  <a:tcPr/>
                </a:tc>
                <a:tc>
                  <a:txBody>
                    <a:bodyPr/>
                    <a:lstStyle/>
                    <a:p>
                      <a:r>
                        <a:rPr lang="fr-FR" dirty="0"/>
                        <a:t>A100</a:t>
                      </a:r>
                    </a:p>
                    <a:p>
                      <a:r>
                        <a:rPr lang="fr-FR" dirty="0" err="1"/>
                        <a:t>Ampere</a:t>
                      </a:r>
                      <a:endParaRPr lang="en-GB" dirty="0"/>
                    </a:p>
                  </a:txBody>
                  <a:tcPr/>
                </a:tc>
                <a:tc>
                  <a:txBody>
                    <a:bodyPr/>
                    <a:lstStyle/>
                    <a:p>
                      <a:r>
                        <a:rPr lang="en-GB" dirty="0"/>
                        <a:t>H100</a:t>
                      </a:r>
                    </a:p>
                    <a:p>
                      <a:r>
                        <a:rPr lang="en-GB" dirty="0"/>
                        <a:t>Hopper</a:t>
                      </a:r>
                    </a:p>
                  </a:txBody>
                  <a:tcPr/>
                </a:tc>
                <a:extLst>
                  <a:ext uri="{0D108BD9-81ED-4DB2-BD59-A6C34878D82A}">
                    <a16:rowId xmlns:a16="http://schemas.microsoft.com/office/drawing/2014/main" val="2585181537"/>
                  </a:ext>
                </a:extLst>
              </a:tr>
              <a:tr h="267402">
                <a:tc>
                  <a:txBody>
                    <a:bodyPr/>
                    <a:lstStyle/>
                    <a:p>
                      <a:r>
                        <a:rPr lang="fr-FR" sz="1600" dirty="0"/>
                        <a:t>Bus</a:t>
                      </a:r>
                      <a:endParaRPr lang="en-GB" sz="1600" dirty="0"/>
                    </a:p>
                  </a:txBody>
                  <a:tcPr/>
                </a:tc>
                <a:tc>
                  <a:txBody>
                    <a:bodyPr/>
                    <a:lstStyle/>
                    <a:p>
                      <a:pPr algn="ctr"/>
                      <a:r>
                        <a:rPr lang="fr-FR" sz="1800" dirty="0"/>
                        <a:t>PCI</a:t>
                      </a:r>
                      <a:endParaRPr lang="en-GB" sz="1800" dirty="0"/>
                    </a:p>
                  </a:txBody>
                  <a:tcPr/>
                </a:tc>
                <a:tc>
                  <a:txBody>
                    <a:bodyPr/>
                    <a:lstStyle/>
                    <a:p>
                      <a:pPr algn="ctr"/>
                      <a:r>
                        <a:rPr lang="fr-FR" sz="1800" dirty="0"/>
                        <a:t>PCI</a:t>
                      </a:r>
                      <a:endParaRPr lang="en-GB" sz="1800" dirty="0"/>
                    </a:p>
                  </a:txBody>
                  <a:tcPr/>
                </a:tc>
                <a:tc>
                  <a:txBody>
                    <a:bodyPr/>
                    <a:lstStyle/>
                    <a:p>
                      <a:pPr algn="ctr"/>
                      <a:r>
                        <a:rPr lang="fr-FR" sz="1800" dirty="0"/>
                        <a:t>PCI/</a:t>
                      </a:r>
                      <a:r>
                        <a:rPr lang="fr-FR" sz="1800" dirty="0" err="1"/>
                        <a:t>NVLink</a:t>
                      </a:r>
                      <a:endParaRPr lang="en-GB" sz="1800" dirty="0"/>
                    </a:p>
                  </a:txBody>
                  <a:tcPr/>
                </a:tc>
                <a:tc>
                  <a:txBody>
                    <a:bodyPr/>
                    <a:lstStyle/>
                    <a:p>
                      <a:pPr algn="ctr"/>
                      <a:r>
                        <a:rPr lang="fr-FR" sz="1800" dirty="0"/>
                        <a:t>PCI/</a:t>
                      </a:r>
                      <a:r>
                        <a:rPr lang="fr-FR" sz="1800" dirty="0" err="1"/>
                        <a:t>NVLink</a:t>
                      </a:r>
                      <a:endParaRPr lang="en-GB" sz="1800" dirty="0"/>
                    </a:p>
                  </a:txBody>
                  <a:tcPr/>
                </a:tc>
                <a:tc>
                  <a:txBody>
                    <a:bodyPr/>
                    <a:lstStyle/>
                    <a:p>
                      <a:pPr algn="ctr"/>
                      <a:r>
                        <a:rPr lang="fr-FR" sz="1800" dirty="0"/>
                        <a:t>PCI/</a:t>
                      </a:r>
                      <a:r>
                        <a:rPr lang="fr-FR" sz="1800" dirty="0" err="1"/>
                        <a:t>NVLink</a:t>
                      </a:r>
                      <a:endParaRPr lang="en-GB" sz="1800" dirty="0"/>
                    </a:p>
                  </a:txBody>
                  <a:tcPr/>
                </a:tc>
                <a:tc>
                  <a:txBody>
                    <a:bodyPr/>
                    <a:lstStyle/>
                    <a:p>
                      <a:pPr algn="ctr"/>
                      <a:r>
                        <a:rPr lang="en-GB" sz="1800" dirty="0"/>
                        <a:t>PCI/</a:t>
                      </a:r>
                      <a:r>
                        <a:rPr lang="en-GB" sz="1800" dirty="0" err="1"/>
                        <a:t>NVLink</a:t>
                      </a:r>
                      <a:endParaRPr lang="en-GB" sz="1800" dirty="0"/>
                    </a:p>
                  </a:txBody>
                  <a:tcPr/>
                </a:tc>
                <a:extLst>
                  <a:ext uri="{0D108BD9-81ED-4DB2-BD59-A6C34878D82A}">
                    <a16:rowId xmlns:a16="http://schemas.microsoft.com/office/drawing/2014/main" val="1567236748"/>
                  </a:ext>
                </a:extLst>
              </a:tr>
              <a:tr h="420563">
                <a:tc>
                  <a:txBody>
                    <a:bodyPr/>
                    <a:lstStyle/>
                    <a:p>
                      <a:r>
                        <a:rPr lang="fr-FR" sz="1600" dirty="0"/>
                        <a:t>Fréquence (MHz)</a:t>
                      </a:r>
                      <a:endParaRPr lang="en-GB" sz="1600" dirty="0"/>
                    </a:p>
                  </a:txBody>
                  <a:tcPr/>
                </a:tc>
                <a:tc>
                  <a:txBody>
                    <a:bodyPr/>
                    <a:lstStyle/>
                    <a:p>
                      <a:pPr algn="ctr"/>
                      <a:r>
                        <a:rPr lang="fr-FR" sz="1600" dirty="0"/>
                        <a:t>560 </a:t>
                      </a:r>
                      <a:endParaRPr lang="en-GB" sz="1600" dirty="0"/>
                    </a:p>
                  </a:txBody>
                  <a:tcPr/>
                </a:tc>
                <a:tc>
                  <a:txBody>
                    <a:bodyPr/>
                    <a:lstStyle/>
                    <a:p>
                      <a:pPr algn="ctr"/>
                      <a:r>
                        <a:rPr lang="fr-FR" sz="1600" dirty="0"/>
                        <a:t>899 </a:t>
                      </a:r>
                      <a:endParaRPr lang="en-GB" sz="1600" dirty="0"/>
                    </a:p>
                  </a:txBody>
                  <a:tcPr/>
                </a:tc>
                <a:tc>
                  <a:txBody>
                    <a:bodyPr/>
                    <a:lstStyle/>
                    <a:p>
                      <a:pPr algn="ctr"/>
                      <a:r>
                        <a:rPr lang="fr-FR" sz="1600" dirty="0"/>
                        <a:t>1126 </a:t>
                      </a:r>
                      <a:endParaRPr lang="en-GB" sz="1600" dirty="0"/>
                    </a:p>
                  </a:txBody>
                  <a:tcPr/>
                </a:tc>
                <a:tc>
                  <a:txBody>
                    <a:bodyPr/>
                    <a:lstStyle/>
                    <a:p>
                      <a:pPr algn="ctr"/>
                      <a:r>
                        <a:rPr lang="fr-FR" sz="1600" dirty="0"/>
                        <a:t>1372 </a:t>
                      </a:r>
                      <a:endParaRPr lang="en-GB" sz="1600" dirty="0"/>
                    </a:p>
                  </a:txBody>
                  <a:tcPr/>
                </a:tc>
                <a:tc>
                  <a:txBody>
                    <a:bodyPr/>
                    <a:lstStyle/>
                    <a:p>
                      <a:pPr algn="ctr"/>
                      <a:r>
                        <a:rPr lang="fr-FR" sz="1600" dirty="0"/>
                        <a:t>1265 </a:t>
                      </a:r>
                      <a:endParaRPr lang="en-GB" sz="1600" dirty="0"/>
                    </a:p>
                  </a:txBody>
                  <a:tcPr/>
                </a:tc>
                <a:tc>
                  <a:txBody>
                    <a:bodyPr/>
                    <a:lstStyle/>
                    <a:p>
                      <a:pPr algn="ctr"/>
                      <a:r>
                        <a:rPr lang="en-GB" sz="1600" dirty="0"/>
                        <a:t>1320</a:t>
                      </a:r>
                    </a:p>
                  </a:txBody>
                  <a:tcPr/>
                </a:tc>
                <a:extLst>
                  <a:ext uri="{0D108BD9-81ED-4DB2-BD59-A6C34878D82A}">
                    <a16:rowId xmlns:a16="http://schemas.microsoft.com/office/drawing/2014/main" val="2023574776"/>
                  </a:ext>
                </a:extLst>
              </a:tr>
              <a:tr h="5528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Streaming </a:t>
                      </a:r>
                      <a:r>
                        <a:rPr lang="fr-FR" sz="1600" dirty="0" err="1"/>
                        <a:t>Multiprocessors</a:t>
                      </a:r>
                      <a:endParaRPr lang="en-GB" sz="1600" dirty="0"/>
                    </a:p>
                  </a:txBody>
                  <a:tcPr/>
                </a:tc>
                <a:tc>
                  <a:txBody>
                    <a:bodyPr/>
                    <a:lstStyle/>
                    <a:p>
                      <a:pPr algn="ctr"/>
                      <a:r>
                        <a:rPr lang="fr-FR" sz="1600" dirty="0"/>
                        <a:t>2x13</a:t>
                      </a:r>
                      <a:endParaRPr lang="en-GB" sz="1600" dirty="0"/>
                    </a:p>
                  </a:txBody>
                  <a:tcPr/>
                </a:tc>
                <a:tc>
                  <a:txBody>
                    <a:bodyPr/>
                    <a:lstStyle/>
                    <a:p>
                      <a:pPr algn="ctr"/>
                      <a:r>
                        <a:rPr lang="fr-FR" sz="1600" dirty="0"/>
                        <a:t>2x16</a:t>
                      </a:r>
                      <a:endParaRPr lang="en-GB" sz="1600" dirty="0"/>
                    </a:p>
                  </a:txBody>
                  <a:tcPr/>
                </a:tc>
                <a:tc>
                  <a:txBody>
                    <a:bodyPr/>
                    <a:lstStyle/>
                    <a:p>
                      <a:pPr algn="ctr"/>
                      <a:r>
                        <a:rPr lang="fr-FR" sz="1600" dirty="0"/>
                        <a:t>56</a:t>
                      </a:r>
                      <a:endParaRPr lang="en-GB" sz="1600" dirty="0"/>
                    </a:p>
                  </a:txBody>
                  <a:tcPr/>
                </a:tc>
                <a:tc>
                  <a:txBody>
                    <a:bodyPr/>
                    <a:lstStyle/>
                    <a:p>
                      <a:pPr algn="ctr"/>
                      <a:r>
                        <a:rPr lang="fr-FR" sz="1600" dirty="0"/>
                        <a:t>80</a:t>
                      </a:r>
                      <a:endParaRPr lang="en-GB" sz="1600" dirty="0"/>
                    </a:p>
                  </a:txBody>
                  <a:tcPr/>
                </a:tc>
                <a:tc>
                  <a:txBody>
                    <a:bodyPr/>
                    <a:lstStyle/>
                    <a:p>
                      <a:pPr algn="ctr"/>
                      <a:r>
                        <a:rPr lang="fr-FR" sz="1600" dirty="0"/>
                        <a:t>108</a:t>
                      </a:r>
                      <a:endParaRPr lang="en-GB" sz="1600" dirty="0"/>
                    </a:p>
                  </a:txBody>
                  <a:tcPr/>
                </a:tc>
                <a:tc>
                  <a:txBody>
                    <a:bodyPr/>
                    <a:lstStyle/>
                    <a:p>
                      <a:pPr algn="ctr"/>
                      <a:r>
                        <a:rPr lang="en-GB" sz="1600" dirty="0"/>
                        <a:t>120</a:t>
                      </a:r>
                    </a:p>
                  </a:txBody>
                  <a:tcPr/>
                </a:tc>
                <a:extLst>
                  <a:ext uri="{0D108BD9-81ED-4DB2-BD59-A6C34878D82A}">
                    <a16:rowId xmlns:a16="http://schemas.microsoft.com/office/drawing/2014/main" val="3072216615"/>
                  </a:ext>
                </a:extLst>
              </a:tr>
              <a:tr h="409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FP32 </a:t>
                      </a:r>
                      <a:r>
                        <a:rPr lang="fr-FR" sz="1600" dirty="0" err="1"/>
                        <a:t>cores</a:t>
                      </a:r>
                      <a:endParaRPr lang="en-GB" sz="1600" dirty="0"/>
                    </a:p>
                  </a:txBody>
                  <a:tcPr/>
                </a:tc>
                <a:tc>
                  <a:txBody>
                    <a:bodyPr/>
                    <a:lstStyle/>
                    <a:p>
                      <a:pPr algn="ctr"/>
                      <a:r>
                        <a:rPr lang="fr-FR" sz="1600" dirty="0"/>
                        <a:t>4992</a:t>
                      </a:r>
                      <a:endParaRPr lang="en-GB" sz="1600" dirty="0"/>
                    </a:p>
                  </a:txBody>
                  <a:tcPr/>
                </a:tc>
                <a:tc>
                  <a:txBody>
                    <a:bodyPr/>
                    <a:lstStyle/>
                    <a:p>
                      <a:pPr algn="ctr"/>
                      <a:r>
                        <a:rPr lang="fr-FR" sz="1600" dirty="0"/>
                        <a:t>4096</a:t>
                      </a:r>
                      <a:endParaRPr lang="en-GB" sz="1600" dirty="0"/>
                    </a:p>
                  </a:txBody>
                  <a:tcPr/>
                </a:tc>
                <a:tc>
                  <a:txBody>
                    <a:bodyPr/>
                    <a:lstStyle/>
                    <a:p>
                      <a:pPr algn="ctr"/>
                      <a:r>
                        <a:rPr lang="fr-FR" sz="1600" dirty="0"/>
                        <a:t>3584</a:t>
                      </a:r>
                      <a:endParaRPr lang="en-GB" sz="1600" dirty="0"/>
                    </a:p>
                  </a:txBody>
                  <a:tcPr/>
                </a:tc>
                <a:tc>
                  <a:txBody>
                    <a:bodyPr/>
                    <a:lstStyle/>
                    <a:p>
                      <a:pPr algn="ctr"/>
                      <a:r>
                        <a:rPr lang="fr-FR" sz="1600" dirty="0"/>
                        <a:t>5120</a:t>
                      </a:r>
                      <a:endParaRPr lang="en-GB" sz="1600" dirty="0"/>
                    </a:p>
                  </a:txBody>
                  <a:tcPr/>
                </a:tc>
                <a:tc>
                  <a:txBody>
                    <a:bodyPr/>
                    <a:lstStyle/>
                    <a:p>
                      <a:pPr algn="ctr"/>
                      <a:r>
                        <a:rPr lang="fr-FR" sz="1600" dirty="0"/>
                        <a:t>6912</a:t>
                      </a:r>
                      <a:endParaRPr lang="en-GB" sz="1600" dirty="0"/>
                    </a:p>
                  </a:txBody>
                  <a:tcPr/>
                </a:tc>
                <a:tc>
                  <a:txBody>
                    <a:bodyPr/>
                    <a:lstStyle/>
                    <a:p>
                      <a:pPr algn="ctr"/>
                      <a:r>
                        <a:rPr lang="en-GB" sz="1600" dirty="0"/>
                        <a:t>14592</a:t>
                      </a:r>
                    </a:p>
                  </a:txBody>
                  <a:tcPr/>
                </a:tc>
                <a:extLst>
                  <a:ext uri="{0D108BD9-81ED-4DB2-BD59-A6C34878D82A}">
                    <a16:rowId xmlns:a16="http://schemas.microsoft.com/office/drawing/2014/main" val="1852121952"/>
                  </a:ext>
                </a:extLst>
              </a:tr>
              <a:tr h="409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FP64 </a:t>
                      </a:r>
                      <a:r>
                        <a:rPr lang="fr-FR" sz="1600" dirty="0" err="1"/>
                        <a:t>cores</a:t>
                      </a:r>
                      <a:endParaRPr lang="en-GB" sz="1600" dirty="0"/>
                    </a:p>
                  </a:txBody>
                  <a:tcPr/>
                </a:tc>
                <a:tc>
                  <a:txBody>
                    <a:bodyPr/>
                    <a:lstStyle/>
                    <a:p>
                      <a:pPr algn="ctr"/>
                      <a:r>
                        <a:rPr lang="fr-FR" sz="1600" dirty="0"/>
                        <a:t>-</a:t>
                      </a:r>
                      <a:endParaRPr lang="en-GB" sz="1600" dirty="0"/>
                    </a:p>
                  </a:txBody>
                  <a:tcPr/>
                </a:tc>
                <a:tc>
                  <a:txBody>
                    <a:bodyPr/>
                    <a:lstStyle/>
                    <a:p>
                      <a:pPr algn="ctr"/>
                      <a:r>
                        <a:rPr lang="fr-FR" sz="1600" dirty="0"/>
                        <a:t>-</a:t>
                      </a:r>
                      <a:endParaRPr lang="en-GB" sz="1600" dirty="0"/>
                    </a:p>
                  </a:txBody>
                  <a:tcPr/>
                </a:tc>
                <a:tc>
                  <a:txBody>
                    <a:bodyPr/>
                    <a:lstStyle/>
                    <a:p>
                      <a:pPr algn="ctr"/>
                      <a:r>
                        <a:rPr lang="fr-FR" sz="1600" dirty="0"/>
                        <a:t>1792</a:t>
                      </a:r>
                      <a:endParaRPr lang="en-GB" sz="1600" dirty="0"/>
                    </a:p>
                  </a:txBody>
                  <a:tcPr/>
                </a:tc>
                <a:tc>
                  <a:txBody>
                    <a:bodyPr/>
                    <a:lstStyle/>
                    <a:p>
                      <a:pPr algn="ctr"/>
                      <a:r>
                        <a:rPr lang="fr-FR" sz="1600" dirty="0"/>
                        <a:t>2560</a:t>
                      </a:r>
                      <a:endParaRPr lang="en-GB" sz="1600" dirty="0"/>
                    </a:p>
                  </a:txBody>
                  <a:tcPr/>
                </a:tc>
                <a:tc>
                  <a:txBody>
                    <a:bodyPr/>
                    <a:lstStyle/>
                    <a:p>
                      <a:pPr algn="ctr"/>
                      <a:r>
                        <a:rPr lang="fr-FR" sz="1600" dirty="0"/>
                        <a:t>3456</a:t>
                      </a:r>
                      <a:endParaRPr lang="en-GB" sz="1600" dirty="0"/>
                    </a:p>
                  </a:txBody>
                  <a:tcPr/>
                </a:tc>
                <a:tc>
                  <a:txBody>
                    <a:bodyPr/>
                    <a:lstStyle/>
                    <a:p>
                      <a:pPr algn="ctr"/>
                      <a:r>
                        <a:rPr lang="en-GB" sz="1600" dirty="0"/>
                        <a:t>7296</a:t>
                      </a:r>
                    </a:p>
                  </a:txBody>
                  <a:tcPr/>
                </a:tc>
                <a:extLst>
                  <a:ext uri="{0D108BD9-81ED-4DB2-BD59-A6C34878D82A}">
                    <a16:rowId xmlns:a16="http://schemas.microsoft.com/office/drawing/2014/main" val="581009102"/>
                  </a:ext>
                </a:extLst>
              </a:tr>
              <a:tr h="4093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t>Tensor</a:t>
                      </a:r>
                      <a:r>
                        <a:rPr lang="fr-FR" sz="1600" dirty="0"/>
                        <a:t>  </a:t>
                      </a:r>
                      <a:r>
                        <a:rPr lang="fr-FR" sz="1600" dirty="0" err="1"/>
                        <a:t>cores</a:t>
                      </a:r>
                      <a:endParaRPr lang="en-GB" sz="1600" dirty="0"/>
                    </a:p>
                  </a:txBody>
                  <a:tcPr/>
                </a:tc>
                <a:tc>
                  <a:txBody>
                    <a:bodyPr/>
                    <a:lstStyle/>
                    <a:p>
                      <a:pPr algn="ctr"/>
                      <a:r>
                        <a:rPr lang="fr-FR" sz="1600" dirty="0"/>
                        <a:t>-</a:t>
                      </a:r>
                      <a:endParaRPr lang="en-GB" sz="1600" dirty="0"/>
                    </a:p>
                  </a:txBody>
                  <a:tcPr/>
                </a:tc>
                <a:tc>
                  <a:txBody>
                    <a:bodyPr/>
                    <a:lstStyle/>
                    <a:p>
                      <a:pPr algn="ctr"/>
                      <a:r>
                        <a:rPr lang="fr-FR" sz="1600" dirty="0"/>
                        <a:t>-</a:t>
                      </a:r>
                      <a:endParaRPr lang="en-GB" sz="1600" dirty="0"/>
                    </a:p>
                  </a:txBody>
                  <a:tcPr/>
                </a:tc>
                <a:tc>
                  <a:txBody>
                    <a:bodyPr/>
                    <a:lstStyle/>
                    <a:p>
                      <a:pPr algn="ctr"/>
                      <a:r>
                        <a:rPr lang="fr-FR" sz="1600" dirty="0"/>
                        <a:t>320</a:t>
                      </a:r>
                      <a:endParaRPr lang="en-GB" sz="1600" dirty="0"/>
                    </a:p>
                  </a:txBody>
                  <a:tcPr/>
                </a:tc>
                <a:tc>
                  <a:txBody>
                    <a:bodyPr/>
                    <a:lstStyle/>
                    <a:p>
                      <a:pPr algn="ctr"/>
                      <a:r>
                        <a:rPr lang="fr-FR" sz="1600" dirty="0"/>
                        <a:t>432</a:t>
                      </a:r>
                      <a:endParaRPr lang="en-GB" sz="1600" dirty="0"/>
                    </a:p>
                  </a:txBody>
                  <a:tcPr/>
                </a:tc>
                <a:tc>
                  <a:txBody>
                    <a:bodyPr/>
                    <a:lstStyle/>
                    <a:p>
                      <a:pPr algn="ctr"/>
                      <a:r>
                        <a:rPr lang="fr-FR" sz="1600" dirty="0"/>
                        <a:t>432</a:t>
                      </a:r>
                      <a:endParaRPr lang="en-GB" sz="1600" dirty="0"/>
                    </a:p>
                  </a:txBody>
                  <a:tcPr/>
                </a:tc>
                <a:tc>
                  <a:txBody>
                    <a:bodyPr/>
                    <a:lstStyle/>
                    <a:p>
                      <a:pPr algn="ctr"/>
                      <a:r>
                        <a:rPr lang="en-GB" sz="1600" dirty="0"/>
                        <a:t>528</a:t>
                      </a:r>
                    </a:p>
                  </a:txBody>
                  <a:tcPr/>
                </a:tc>
                <a:extLst>
                  <a:ext uri="{0D108BD9-81ED-4DB2-BD59-A6C34878D82A}">
                    <a16:rowId xmlns:a16="http://schemas.microsoft.com/office/drawing/2014/main" val="3345092989"/>
                  </a:ext>
                </a:extLst>
              </a:tr>
              <a:tr h="420563">
                <a:tc>
                  <a:txBody>
                    <a:bodyPr/>
                    <a:lstStyle/>
                    <a:p>
                      <a:r>
                        <a:rPr lang="fr-FR" sz="1600" dirty="0"/>
                        <a:t>Global Memory</a:t>
                      </a:r>
                      <a:endParaRPr lang="en-GB" sz="1600" dirty="0"/>
                    </a:p>
                  </a:txBody>
                  <a:tcPr/>
                </a:tc>
                <a:tc>
                  <a:txBody>
                    <a:bodyPr/>
                    <a:lstStyle/>
                    <a:p>
                      <a:pPr algn="ctr"/>
                      <a:r>
                        <a:rPr lang="fr-FR" sz="1600" dirty="0"/>
                        <a:t>24</a:t>
                      </a:r>
                      <a:endParaRPr lang="en-GB" sz="1600" dirty="0"/>
                    </a:p>
                  </a:txBody>
                  <a:tcPr/>
                </a:tc>
                <a:tc>
                  <a:txBody>
                    <a:bodyPr/>
                    <a:lstStyle/>
                    <a:p>
                      <a:pPr algn="ctr"/>
                      <a:r>
                        <a:rPr lang="fr-FR" sz="1600" dirty="0"/>
                        <a:t>16</a:t>
                      </a:r>
                      <a:endParaRPr lang="en-GB" sz="1600" dirty="0"/>
                    </a:p>
                  </a:txBody>
                  <a:tcPr/>
                </a:tc>
                <a:tc>
                  <a:txBody>
                    <a:bodyPr/>
                    <a:lstStyle/>
                    <a:p>
                      <a:pPr algn="ctr"/>
                      <a:r>
                        <a:rPr lang="fr-FR" sz="1600" dirty="0"/>
                        <a:t>16</a:t>
                      </a:r>
                      <a:endParaRPr lang="en-GB" sz="1600" dirty="0"/>
                    </a:p>
                  </a:txBody>
                  <a:tcPr/>
                </a:tc>
                <a:tc>
                  <a:txBody>
                    <a:bodyPr/>
                    <a:lstStyle/>
                    <a:p>
                      <a:pPr algn="ctr"/>
                      <a:r>
                        <a:rPr lang="fr-FR" sz="1600" dirty="0"/>
                        <a:t>32</a:t>
                      </a:r>
                      <a:endParaRPr lang="en-GB" sz="1600" dirty="0"/>
                    </a:p>
                  </a:txBody>
                  <a:tcPr/>
                </a:tc>
                <a:tc>
                  <a:txBody>
                    <a:bodyPr/>
                    <a:lstStyle/>
                    <a:p>
                      <a:pPr algn="ctr"/>
                      <a:r>
                        <a:rPr lang="fr-FR" sz="1600" dirty="0"/>
                        <a:t>40</a:t>
                      </a:r>
                      <a:endParaRPr lang="en-GB" sz="1600" dirty="0"/>
                    </a:p>
                  </a:txBody>
                  <a:tcPr/>
                </a:tc>
                <a:tc>
                  <a:txBody>
                    <a:bodyPr/>
                    <a:lstStyle/>
                    <a:p>
                      <a:pPr algn="ctr"/>
                      <a:r>
                        <a:rPr lang="en-GB" sz="1600" dirty="0"/>
                        <a:t>80</a:t>
                      </a:r>
                    </a:p>
                  </a:txBody>
                  <a:tcPr/>
                </a:tc>
                <a:extLst>
                  <a:ext uri="{0D108BD9-81ED-4DB2-BD59-A6C34878D82A}">
                    <a16:rowId xmlns:a16="http://schemas.microsoft.com/office/drawing/2014/main" val="2499497264"/>
                  </a:ext>
                </a:extLst>
              </a:tr>
              <a:tr h="420563">
                <a:tc>
                  <a:txBody>
                    <a:bodyPr/>
                    <a:lstStyle/>
                    <a:p>
                      <a:r>
                        <a:rPr lang="fr-FR" sz="1600" dirty="0"/>
                        <a:t>FP32 (</a:t>
                      </a:r>
                      <a:r>
                        <a:rPr lang="fr-FR" sz="1600" dirty="0" err="1"/>
                        <a:t>Teraflops</a:t>
                      </a:r>
                      <a:r>
                        <a:rPr lang="fr-FR" sz="1600" dirty="0"/>
                        <a:t>)</a:t>
                      </a:r>
                      <a:endParaRPr lang="en-GB" sz="1600" dirty="0"/>
                    </a:p>
                  </a:txBody>
                  <a:tcPr/>
                </a:tc>
                <a:tc>
                  <a:txBody>
                    <a:bodyPr/>
                    <a:lstStyle/>
                    <a:p>
                      <a:pPr algn="ctr"/>
                      <a:r>
                        <a:rPr lang="fr-FR" sz="1600" dirty="0"/>
                        <a:t>8.74</a:t>
                      </a:r>
                      <a:endParaRPr lang="en-GB" sz="1600" dirty="0"/>
                    </a:p>
                  </a:txBody>
                  <a:tcPr/>
                </a:tc>
                <a:tc>
                  <a:txBody>
                    <a:bodyPr/>
                    <a:lstStyle/>
                    <a:p>
                      <a:pPr algn="ctr"/>
                      <a:r>
                        <a:rPr lang="fr-FR" sz="1600" dirty="0"/>
                        <a:t>9.6</a:t>
                      </a:r>
                      <a:endParaRPr lang="en-GB" sz="1600" dirty="0"/>
                    </a:p>
                  </a:txBody>
                  <a:tcPr/>
                </a:tc>
                <a:tc>
                  <a:txBody>
                    <a:bodyPr/>
                    <a:lstStyle/>
                    <a:p>
                      <a:pPr algn="ctr"/>
                      <a:r>
                        <a:rPr lang="fr-FR" sz="1600" dirty="0"/>
                        <a:t>10.6</a:t>
                      </a:r>
                      <a:endParaRPr lang="en-GB" sz="1600" dirty="0"/>
                    </a:p>
                  </a:txBody>
                  <a:tcPr/>
                </a:tc>
                <a:tc>
                  <a:txBody>
                    <a:bodyPr/>
                    <a:lstStyle/>
                    <a:p>
                      <a:pPr algn="ctr"/>
                      <a:r>
                        <a:rPr lang="fr-FR" sz="1600" dirty="0"/>
                        <a:t>14.0</a:t>
                      </a:r>
                      <a:endParaRPr lang="en-GB" sz="1600" dirty="0"/>
                    </a:p>
                  </a:txBody>
                  <a:tcPr/>
                </a:tc>
                <a:tc>
                  <a:txBody>
                    <a:bodyPr/>
                    <a:lstStyle/>
                    <a:p>
                      <a:pPr algn="ctr"/>
                      <a:r>
                        <a:rPr lang="fr-FR" sz="1600" dirty="0"/>
                        <a:t>19.5</a:t>
                      </a:r>
                      <a:endParaRPr lang="en-GB" sz="1600" dirty="0"/>
                    </a:p>
                  </a:txBody>
                  <a:tcPr/>
                </a:tc>
                <a:tc>
                  <a:txBody>
                    <a:bodyPr/>
                    <a:lstStyle/>
                    <a:p>
                      <a:pPr algn="ctr"/>
                      <a:r>
                        <a:rPr lang="en-GB" sz="1600" dirty="0"/>
                        <a:t>60</a:t>
                      </a:r>
                    </a:p>
                  </a:txBody>
                  <a:tcPr/>
                </a:tc>
                <a:extLst>
                  <a:ext uri="{0D108BD9-81ED-4DB2-BD59-A6C34878D82A}">
                    <a16:rowId xmlns:a16="http://schemas.microsoft.com/office/drawing/2014/main" val="1821547457"/>
                  </a:ext>
                </a:extLst>
              </a:tr>
              <a:tr h="420563">
                <a:tc>
                  <a:txBody>
                    <a:bodyPr/>
                    <a:lstStyle/>
                    <a:p>
                      <a:r>
                        <a:rPr lang="fr-FR" sz="1600" dirty="0"/>
                        <a:t>TF32  (</a:t>
                      </a:r>
                      <a:r>
                        <a:rPr lang="fr-FR" sz="1600" dirty="0" err="1"/>
                        <a:t>Teraflops</a:t>
                      </a:r>
                      <a:r>
                        <a:rPr lang="fr-FR" sz="1600" dirty="0"/>
                        <a:t>)</a:t>
                      </a:r>
                      <a:endParaRPr lang="en-GB" sz="1600" dirty="0"/>
                    </a:p>
                  </a:txBody>
                  <a:tcPr/>
                </a:tc>
                <a:tc>
                  <a:txBody>
                    <a:bodyPr/>
                    <a:lstStyle/>
                    <a:p>
                      <a:pPr algn="ctr"/>
                      <a:r>
                        <a:rPr lang="fr-FR" sz="1600" dirty="0"/>
                        <a:t>-</a:t>
                      </a:r>
                      <a:endParaRPr lang="en-GB" sz="1600" dirty="0"/>
                    </a:p>
                  </a:txBody>
                  <a:tcPr/>
                </a:tc>
                <a:tc>
                  <a:txBody>
                    <a:bodyPr/>
                    <a:lstStyle/>
                    <a:p>
                      <a:pPr algn="ctr"/>
                      <a:r>
                        <a:rPr lang="fr-FR" sz="1600" dirty="0"/>
                        <a:t>-</a:t>
                      </a:r>
                      <a:endParaRPr lang="en-GB" sz="1600" dirty="0"/>
                    </a:p>
                  </a:txBody>
                  <a:tcPr/>
                </a:tc>
                <a:tc>
                  <a:txBody>
                    <a:bodyPr/>
                    <a:lstStyle/>
                    <a:p>
                      <a:pPr algn="ctr"/>
                      <a:endParaRPr lang="en-GB" sz="1600" dirty="0"/>
                    </a:p>
                  </a:txBody>
                  <a:tcPr/>
                </a:tc>
                <a:tc>
                  <a:txBody>
                    <a:bodyPr/>
                    <a:lstStyle/>
                    <a:p>
                      <a:pPr algn="ctr"/>
                      <a:r>
                        <a:rPr lang="fr-FR" sz="1600" dirty="0"/>
                        <a:t>125</a:t>
                      </a:r>
                      <a:endParaRPr lang="en-GB" sz="1600" dirty="0"/>
                    </a:p>
                  </a:txBody>
                  <a:tcPr/>
                </a:tc>
                <a:tc>
                  <a:txBody>
                    <a:bodyPr/>
                    <a:lstStyle/>
                    <a:p>
                      <a:pPr algn="ctr"/>
                      <a:r>
                        <a:rPr lang="fr-FR" sz="1600" dirty="0"/>
                        <a:t>312</a:t>
                      </a:r>
                      <a:endParaRPr lang="en-GB" sz="1600" dirty="0"/>
                    </a:p>
                  </a:txBody>
                  <a:tcPr/>
                </a:tc>
                <a:tc>
                  <a:txBody>
                    <a:bodyPr/>
                    <a:lstStyle/>
                    <a:p>
                      <a:pPr algn="ctr"/>
                      <a:r>
                        <a:rPr lang="en-GB" sz="1600" dirty="0"/>
                        <a:t>989</a:t>
                      </a:r>
                    </a:p>
                  </a:txBody>
                  <a:tcPr/>
                </a:tc>
                <a:extLst>
                  <a:ext uri="{0D108BD9-81ED-4DB2-BD59-A6C34878D82A}">
                    <a16:rowId xmlns:a16="http://schemas.microsoft.com/office/drawing/2014/main" val="7671511"/>
                  </a:ext>
                </a:extLst>
              </a:tr>
              <a:tr h="420563">
                <a:tc>
                  <a:txBody>
                    <a:bodyPr/>
                    <a:lstStyle/>
                    <a:p>
                      <a:r>
                        <a:rPr lang="fr-FR" sz="1600" dirty="0"/>
                        <a:t>Bande Passante (GB/s)</a:t>
                      </a:r>
                      <a:endParaRPr lang="en-GB" sz="1600" dirty="0"/>
                    </a:p>
                  </a:txBody>
                  <a:tcPr/>
                </a:tc>
                <a:tc>
                  <a:txBody>
                    <a:bodyPr/>
                    <a:lstStyle/>
                    <a:p>
                      <a:pPr algn="ctr"/>
                      <a:r>
                        <a:rPr lang="fr-FR" sz="1600" dirty="0"/>
                        <a:t>480</a:t>
                      </a:r>
                      <a:endParaRPr lang="en-GB" sz="1600" dirty="0"/>
                    </a:p>
                  </a:txBody>
                  <a:tcPr/>
                </a:tc>
                <a:tc>
                  <a:txBody>
                    <a:bodyPr/>
                    <a:lstStyle/>
                    <a:p>
                      <a:pPr algn="ctr"/>
                      <a:r>
                        <a:rPr lang="fr-FR" sz="1600" dirty="0"/>
                        <a:t>320</a:t>
                      </a:r>
                      <a:endParaRPr lang="en-GB" sz="1600" dirty="0"/>
                    </a:p>
                  </a:txBody>
                  <a:tcPr/>
                </a:tc>
                <a:tc>
                  <a:txBody>
                    <a:bodyPr/>
                    <a:lstStyle/>
                    <a:p>
                      <a:pPr algn="ctr"/>
                      <a:r>
                        <a:rPr lang="fr-FR" sz="1600" dirty="0"/>
                        <a:t>720</a:t>
                      </a:r>
                      <a:endParaRPr lang="en-GB" sz="1600" dirty="0"/>
                    </a:p>
                  </a:txBody>
                  <a:tcPr/>
                </a:tc>
                <a:tc>
                  <a:txBody>
                    <a:bodyPr/>
                    <a:lstStyle/>
                    <a:p>
                      <a:pPr algn="ctr"/>
                      <a:r>
                        <a:rPr lang="fr-FR" sz="1600" dirty="0"/>
                        <a:t>900</a:t>
                      </a:r>
                      <a:endParaRPr lang="en-GB" sz="1600" dirty="0"/>
                    </a:p>
                  </a:txBody>
                  <a:tcPr/>
                </a:tc>
                <a:tc>
                  <a:txBody>
                    <a:bodyPr/>
                    <a:lstStyle/>
                    <a:p>
                      <a:pPr algn="ctr"/>
                      <a:r>
                        <a:rPr lang="fr-FR" sz="1600" dirty="0"/>
                        <a:t>1555</a:t>
                      </a:r>
                      <a:endParaRPr lang="en-GB" sz="1600" dirty="0"/>
                    </a:p>
                  </a:txBody>
                  <a:tcPr/>
                </a:tc>
                <a:tc>
                  <a:txBody>
                    <a:bodyPr/>
                    <a:lstStyle/>
                    <a:p>
                      <a:pPr algn="ctr"/>
                      <a:r>
                        <a:rPr lang="en-GB" sz="1600" dirty="0"/>
                        <a:t>3350</a:t>
                      </a:r>
                    </a:p>
                  </a:txBody>
                  <a:tcPr/>
                </a:tc>
                <a:extLst>
                  <a:ext uri="{0D108BD9-81ED-4DB2-BD59-A6C34878D82A}">
                    <a16:rowId xmlns:a16="http://schemas.microsoft.com/office/drawing/2014/main" val="3268163993"/>
                  </a:ext>
                </a:extLst>
              </a:tr>
              <a:tr h="420563">
                <a:tc>
                  <a:txBody>
                    <a:bodyPr/>
                    <a:lstStyle/>
                    <a:p>
                      <a:r>
                        <a:rPr lang="fr-FR" sz="1600" dirty="0"/>
                        <a:t>Power (Watts)</a:t>
                      </a:r>
                      <a:endParaRPr lang="en-GB" sz="1600" dirty="0"/>
                    </a:p>
                  </a:txBody>
                  <a:tcPr/>
                </a:tc>
                <a:tc>
                  <a:txBody>
                    <a:bodyPr/>
                    <a:lstStyle/>
                    <a:p>
                      <a:pPr algn="ctr"/>
                      <a:r>
                        <a:rPr lang="fr-FR" sz="1600" dirty="0"/>
                        <a:t>300</a:t>
                      </a:r>
                      <a:endParaRPr lang="en-GB" sz="1600" dirty="0"/>
                    </a:p>
                  </a:txBody>
                  <a:tcPr/>
                </a:tc>
                <a:tc>
                  <a:txBody>
                    <a:bodyPr/>
                    <a:lstStyle/>
                    <a:p>
                      <a:pPr algn="ctr"/>
                      <a:r>
                        <a:rPr lang="fr-FR" sz="1600" dirty="0"/>
                        <a:t>250</a:t>
                      </a:r>
                      <a:endParaRPr lang="en-GB" sz="1600" dirty="0"/>
                    </a:p>
                  </a:txBody>
                  <a:tcPr/>
                </a:tc>
                <a:tc>
                  <a:txBody>
                    <a:bodyPr/>
                    <a:lstStyle/>
                    <a:p>
                      <a:pPr algn="ctr"/>
                      <a:r>
                        <a:rPr lang="fr-FR" sz="1600" dirty="0"/>
                        <a:t>250</a:t>
                      </a:r>
                      <a:endParaRPr lang="en-GB" sz="1600" dirty="0"/>
                    </a:p>
                  </a:txBody>
                  <a:tcPr/>
                </a:tc>
                <a:tc>
                  <a:txBody>
                    <a:bodyPr/>
                    <a:lstStyle/>
                    <a:p>
                      <a:pPr algn="ctr"/>
                      <a:r>
                        <a:rPr lang="fr-FR" sz="1600" dirty="0"/>
                        <a:t>250</a:t>
                      </a:r>
                      <a:endParaRPr lang="en-GB" sz="1600" dirty="0"/>
                    </a:p>
                  </a:txBody>
                  <a:tcPr/>
                </a:tc>
                <a:tc>
                  <a:txBody>
                    <a:bodyPr/>
                    <a:lstStyle/>
                    <a:p>
                      <a:pPr algn="ctr"/>
                      <a:r>
                        <a:rPr lang="fr-FR" sz="1600" dirty="0"/>
                        <a:t>400</a:t>
                      </a:r>
                      <a:endParaRPr lang="en-GB" sz="1600" dirty="0"/>
                    </a:p>
                  </a:txBody>
                  <a:tcPr/>
                </a:tc>
                <a:tc>
                  <a:txBody>
                    <a:bodyPr/>
                    <a:lstStyle/>
                    <a:p>
                      <a:pPr algn="ctr"/>
                      <a:r>
                        <a:rPr lang="en-GB" sz="1600" dirty="0"/>
                        <a:t>700</a:t>
                      </a:r>
                    </a:p>
                  </a:txBody>
                  <a:tcPr/>
                </a:tc>
                <a:extLst>
                  <a:ext uri="{0D108BD9-81ED-4DB2-BD59-A6C34878D82A}">
                    <a16:rowId xmlns:a16="http://schemas.microsoft.com/office/drawing/2014/main" val="1716200733"/>
                  </a:ext>
                </a:extLst>
              </a:tr>
            </a:tbl>
          </a:graphicData>
        </a:graphic>
      </p:graphicFrame>
    </p:spTree>
    <p:extLst>
      <p:ext uri="{BB962C8B-B14F-4D97-AF65-F5344CB8AC3E}">
        <p14:creationId xmlns:p14="http://schemas.microsoft.com/office/powerpoint/2010/main" val="49257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2" y="228600"/>
            <a:ext cx="9945189" cy="601718"/>
          </a:xfrm>
        </p:spPr>
        <p:txBody>
          <a:bodyPr>
            <a:normAutofit fontScale="90000"/>
          </a:bodyPr>
          <a:lstStyle/>
          <a:p>
            <a:pPr algn="l"/>
            <a:r>
              <a:rPr lang="fr-FR" sz="4000" dirty="0"/>
              <a:t>2 – Bilan</a:t>
            </a:r>
            <a:endParaRPr lang="en-GB" sz="4000" dirty="0"/>
          </a:p>
        </p:txBody>
      </p:sp>
      <p:sp>
        <p:nvSpPr>
          <p:cNvPr id="3" name="Title 1">
            <a:extLst>
              <a:ext uri="{FF2B5EF4-FFF2-40B4-BE49-F238E27FC236}">
                <a16:creationId xmlns:a16="http://schemas.microsoft.com/office/drawing/2014/main" id="{C7297792-4128-48F7-9589-6C9AFB32CC45}"/>
              </a:ext>
            </a:extLst>
          </p:cNvPr>
          <p:cNvSpPr txBox="1">
            <a:spLocks/>
          </p:cNvSpPr>
          <p:nvPr/>
        </p:nvSpPr>
        <p:spPr>
          <a:xfrm>
            <a:off x="463863" y="2235341"/>
            <a:ext cx="11431803" cy="168472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fr-FR" sz="2900" dirty="0"/>
              <a:t>Plusieurs générations  : Tesla, Fermi, Kepler, Hopper …</a:t>
            </a:r>
          </a:p>
          <a:p>
            <a:pPr marL="571500" indent="-571500" algn="l">
              <a:buFont typeface="Arial" panose="020B0604020202020204" pitchFamily="34" charset="0"/>
              <a:buChar char="•"/>
            </a:pPr>
            <a:r>
              <a:rPr lang="fr-FR" sz="2900" dirty="0"/>
              <a:t>Optimisations spécifiques. </a:t>
            </a:r>
          </a:p>
          <a:p>
            <a:pPr marL="571500" indent="-571500" algn="l">
              <a:buFont typeface="Arial" panose="020B0604020202020204" pitchFamily="34" charset="0"/>
              <a:buChar char="•"/>
            </a:pPr>
            <a:r>
              <a:rPr lang="fr-FR" sz="2900" dirty="0"/>
              <a:t>Connaissance approfondie des architectures et de leur fonctionnement</a:t>
            </a:r>
            <a:r>
              <a:rPr lang="fr-FR" sz="2400" dirty="0"/>
              <a:t>.</a:t>
            </a:r>
          </a:p>
        </p:txBody>
      </p:sp>
    </p:spTree>
    <p:extLst>
      <p:ext uri="{BB962C8B-B14F-4D97-AF65-F5344CB8AC3E}">
        <p14:creationId xmlns:p14="http://schemas.microsoft.com/office/powerpoint/2010/main" val="3773372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C93D-378B-69B7-1A26-DCD012123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3FCCF-4547-31D3-2F37-8B4C860E2BAE}"/>
              </a:ext>
            </a:extLst>
          </p:cNvPr>
          <p:cNvSpPr>
            <a:spLocks noGrp="1"/>
          </p:cNvSpPr>
          <p:nvPr>
            <p:ph type="ctrTitle"/>
          </p:nvPr>
        </p:nvSpPr>
        <p:spPr>
          <a:xfrm>
            <a:off x="165764" y="228599"/>
            <a:ext cx="4183498" cy="626977"/>
          </a:xfrm>
        </p:spPr>
        <p:txBody>
          <a:bodyPr>
            <a:normAutofit fontScale="90000"/>
          </a:bodyPr>
          <a:lstStyle/>
          <a:p>
            <a:pPr algn="l"/>
            <a:r>
              <a:rPr lang="fr-FR" sz="4000" dirty="0"/>
              <a:t>Agenda</a:t>
            </a:r>
            <a:endParaRPr lang="en-GB" sz="4000" dirty="0"/>
          </a:p>
        </p:txBody>
      </p:sp>
      <p:sp>
        <p:nvSpPr>
          <p:cNvPr id="37" name="Title 1">
            <a:extLst>
              <a:ext uri="{FF2B5EF4-FFF2-40B4-BE49-F238E27FC236}">
                <a16:creationId xmlns:a16="http://schemas.microsoft.com/office/drawing/2014/main" id="{D355EAF9-025A-4C58-74D8-0F74E043E067}"/>
              </a:ext>
            </a:extLst>
          </p:cNvPr>
          <p:cNvSpPr txBox="1">
            <a:spLocks/>
          </p:cNvSpPr>
          <p:nvPr/>
        </p:nvSpPr>
        <p:spPr>
          <a:xfrm>
            <a:off x="270539" y="1723813"/>
            <a:ext cx="6539089" cy="20107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a:pPr>
            <a:r>
              <a:rPr lang="fr-FR" sz="3200" dirty="0">
                <a:solidFill>
                  <a:schemeClr val="bg2"/>
                </a:solidFill>
              </a:rPr>
              <a:t>Introduction et Enjeux</a:t>
            </a:r>
          </a:p>
          <a:p>
            <a:pPr marL="742950" indent="-742950" algn="l">
              <a:buFont typeface="+mj-lt"/>
              <a:buAutoNum type="arabicPeriod"/>
            </a:pPr>
            <a:r>
              <a:rPr lang="fr-FR" sz="3200" dirty="0">
                <a:solidFill>
                  <a:schemeClr val="bg2"/>
                </a:solidFill>
              </a:rPr>
              <a:t>Architecture</a:t>
            </a:r>
          </a:p>
          <a:p>
            <a:pPr marL="742950" indent="-742950" algn="l">
              <a:buFont typeface="+mj-lt"/>
              <a:buAutoNum type="arabicPeriod"/>
            </a:pPr>
            <a:r>
              <a:rPr lang="fr-FR" sz="3200" dirty="0"/>
              <a:t>Modèle de programmation</a:t>
            </a:r>
          </a:p>
        </p:txBody>
      </p:sp>
      <p:sp>
        <p:nvSpPr>
          <p:cNvPr id="3" name="Title 1">
            <a:extLst>
              <a:ext uri="{FF2B5EF4-FFF2-40B4-BE49-F238E27FC236}">
                <a16:creationId xmlns:a16="http://schemas.microsoft.com/office/drawing/2014/main" id="{E91ADE97-749A-965C-DF86-50103391427F}"/>
              </a:ext>
            </a:extLst>
          </p:cNvPr>
          <p:cNvSpPr txBox="1">
            <a:spLocks/>
          </p:cNvSpPr>
          <p:nvPr/>
        </p:nvSpPr>
        <p:spPr>
          <a:xfrm>
            <a:off x="7140861" y="1915707"/>
            <a:ext cx="5203539" cy="1818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startAt="4"/>
            </a:pPr>
            <a:r>
              <a:rPr lang="fr-FR" sz="3200" dirty="0">
                <a:solidFill>
                  <a:schemeClr val="bg2"/>
                </a:solidFill>
              </a:rPr>
              <a:t>Modèle d’exécution</a:t>
            </a:r>
          </a:p>
          <a:p>
            <a:pPr marL="742950" indent="-742950" algn="l">
              <a:buFont typeface="+mj-lt"/>
              <a:buAutoNum type="arabicPeriod" startAt="4"/>
            </a:pPr>
            <a:r>
              <a:rPr lang="fr-FR" sz="3200" dirty="0">
                <a:solidFill>
                  <a:schemeClr val="bg2"/>
                </a:solidFill>
              </a:rPr>
              <a:t>C/C++ API</a:t>
            </a:r>
          </a:p>
          <a:p>
            <a:pPr marL="742950" indent="-742950" algn="l">
              <a:buFont typeface="+mj-lt"/>
              <a:buAutoNum type="arabicPeriod" startAt="4"/>
            </a:pPr>
            <a:r>
              <a:rPr lang="fr-FR" sz="3200" dirty="0">
                <a:solidFill>
                  <a:schemeClr val="bg2"/>
                </a:solidFill>
              </a:rPr>
              <a:t>Bilan</a:t>
            </a:r>
          </a:p>
        </p:txBody>
      </p:sp>
    </p:spTree>
    <p:extLst>
      <p:ext uri="{BB962C8B-B14F-4D97-AF65-F5344CB8AC3E}">
        <p14:creationId xmlns:p14="http://schemas.microsoft.com/office/powerpoint/2010/main" val="435189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6103469" cy="601718"/>
          </a:xfrm>
        </p:spPr>
        <p:txBody>
          <a:bodyPr>
            <a:normAutofit fontScale="90000"/>
          </a:bodyPr>
          <a:lstStyle/>
          <a:p>
            <a:pPr algn="l"/>
            <a:r>
              <a:rPr lang="fr-FR" sz="4000" dirty="0"/>
              <a:t>3  – Programmation hétérogène</a:t>
            </a:r>
            <a:endParaRPr lang="en-GB" sz="4000" dirty="0"/>
          </a:p>
        </p:txBody>
      </p:sp>
      <p:sp>
        <p:nvSpPr>
          <p:cNvPr id="3" name="Title 1">
            <a:extLst>
              <a:ext uri="{FF2B5EF4-FFF2-40B4-BE49-F238E27FC236}">
                <a16:creationId xmlns:a16="http://schemas.microsoft.com/office/drawing/2014/main" id="{E4425D04-85DF-4256-9AED-992080630C59}"/>
              </a:ext>
            </a:extLst>
          </p:cNvPr>
          <p:cNvSpPr txBox="1">
            <a:spLocks/>
          </p:cNvSpPr>
          <p:nvPr/>
        </p:nvSpPr>
        <p:spPr>
          <a:xfrm>
            <a:off x="165762" y="1065703"/>
            <a:ext cx="11096487" cy="13370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Un programme contient à la fois : </a:t>
            </a:r>
          </a:p>
          <a:p>
            <a:pPr marL="571500" indent="-571500" algn="l">
              <a:buFont typeface="Arial" panose="020B0604020202020204" pitchFamily="34" charset="0"/>
              <a:buChar char="•"/>
            </a:pPr>
            <a:r>
              <a:rPr lang="fr-FR" sz="2500" dirty="0"/>
              <a:t>Un </a:t>
            </a:r>
            <a:r>
              <a:rPr lang="fr-FR" sz="2500" dirty="0">
                <a:solidFill>
                  <a:schemeClr val="accent1"/>
                </a:solidFill>
              </a:rPr>
              <a:t>code </a:t>
            </a:r>
            <a:r>
              <a:rPr lang="fr-FR" sz="2500" b="1" dirty="0">
                <a:solidFill>
                  <a:schemeClr val="accent1"/>
                </a:solidFill>
              </a:rPr>
              <a:t>host</a:t>
            </a:r>
            <a:r>
              <a:rPr lang="fr-FR" sz="2500" dirty="0"/>
              <a:t>, qui sera exécuté par le CPU,</a:t>
            </a:r>
          </a:p>
          <a:p>
            <a:pPr marL="571500" indent="-571500" algn="l">
              <a:buFont typeface="Arial" panose="020B0604020202020204" pitchFamily="34" charset="0"/>
              <a:buChar char="•"/>
            </a:pPr>
            <a:r>
              <a:rPr lang="fr-FR" sz="2500" dirty="0"/>
              <a:t>Le </a:t>
            </a:r>
            <a:r>
              <a:rPr lang="fr-FR" sz="2500" dirty="0">
                <a:solidFill>
                  <a:schemeClr val="accent1"/>
                </a:solidFill>
              </a:rPr>
              <a:t>code </a:t>
            </a:r>
            <a:r>
              <a:rPr lang="fr-FR" sz="2500" b="1" dirty="0" err="1">
                <a:solidFill>
                  <a:schemeClr val="accent1"/>
                </a:solidFill>
              </a:rPr>
              <a:t>device</a:t>
            </a:r>
            <a:r>
              <a:rPr lang="fr-FR" sz="2500" dirty="0">
                <a:solidFill>
                  <a:schemeClr val="accent1"/>
                </a:solidFill>
              </a:rPr>
              <a:t> </a:t>
            </a:r>
            <a:r>
              <a:rPr lang="fr-FR" sz="2500" dirty="0"/>
              <a:t>ou </a:t>
            </a:r>
            <a:r>
              <a:rPr lang="fr-FR" sz="2500" b="1" dirty="0">
                <a:solidFill>
                  <a:schemeClr val="accent1"/>
                </a:solidFill>
              </a:rPr>
              <a:t>kernel</a:t>
            </a:r>
            <a:r>
              <a:rPr lang="fr-FR" sz="2500" dirty="0"/>
              <a:t>, qui sera exécuté par le GPU.</a:t>
            </a:r>
            <a:endParaRPr lang="fr-FR" sz="4000" dirty="0"/>
          </a:p>
        </p:txBody>
      </p:sp>
      <p:sp>
        <p:nvSpPr>
          <p:cNvPr id="4" name="Title 1">
            <a:extLst>
              <a:ext uri="{FF2B5EF4-FFF2-40B4-BE49-F238E27FC236}">
                <a16:creationId xmlns:a16="http://schemas.microsoft.com/office/drawing/2014/main" id="{63854EBF-C46A-4F7D-8E28-64C7008D8A91}"/>
              </a:ext>
            </a:extLst>
          </p:cNvPr>
          <p:cNvSpPr txBox="1">
            <a:spLocks/>
          </p:cNvSpPr>
          <p:nvPr/>
        </p:nvSpPr>
        <p:spPr>
          <a:xfrm>
            <a:off x="165761" y="2760468"/>
            <a:ext cx="11096487" cy="13370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u="sng" dirty="0"/>
              <a:t>Code host</a:t>
            </a:r>
          </a:p>
          <a:p>
            <a:pPr marL="342900" indent="-342900" algn="l">
              <a:buFontTx/>
              <a:buChar char="-"/>
            </a:pPr>
            <a:r>
              <a:rPr lang="fr-FR" sz="2500" dirty="0"/>
              <a:t>l’exécution du code </a:t>
            </a:r>
            <a:r>
              <a:rPr lang="fr-FR" sz="2500" b="1" dirty="0" err="1"/>
              <a:t>device</a:t>
            </a:r>
            <a:r>
              <a:rPr lang="fr-FR" sz="2500" b="1" dirty="0"/>
              <a:t> </a:t>
            </a:r>
            <a:endParaRPr lang="fr-FR" sz="2500" dirty="0"/>
          </a:p>
          <a:p>
            <a:pPr marL="342900" indent="-342900" algn="l">
              <a:buFontTx/>
              <a:buChar char="-"/>
            </a:pPr>
            <a:r>
              <a:rPr lang="fr-FR" sz="2500" dirty="0"/>
              <a:t>les communications entre  la mémoire </a:t>
            </a:r>
            <a:r>
              <a:rPr lang="fr-FR" sz="2500" b="1" dirty="0"/>
              <a:t>host</a:t>
            </a:r>
            <a:r>
              <a:rPr lang="fr-FR" sz="2500" dirty="0"/>
              <a:t> et </a:t>
            </a:r>
            <a:r>
              <a:rPr lang="fr-FR" sz="2500" b="1" dirty="0" err="1"/>
              <a:t>device</a:t>
            </a:r>
            <a:r>
              <a:rPr lang="fr-FR" sz="2500" b="1" dirty="0"/>
              <a:t>.</a:t>
            </a:r>
          </a:p>
        </p:txBody>
      </p:sp>
      <p:sp>
        <p:nvSpPr>
          <p:cNvPr id="5" name="Title 1">
            <a:extLst>
              <a:ext uri="{FF2B5EF4-FFF2-40B4-BE49-F238E27FC236}">
                <a16:creationId xmlns:a16="http://schemas.microsoft.com/office/drawing/2014/main" id="{5E5BD372-88AC-44A3-992C-7D628F3A93F2}"/>
              </a:ext>
            </a:extLst>
          </p:cNvPr>
          <p:cNvSpPr txBox="1">
            <a:spLocks/>
          </p:cNvSpPr>
          <p:nvPr/>
        </p:nvSpPr>
        <p:spPr>
          <a:xfrm>
            <a:off x="165761" y="4970585"/>
            <a:ext cx="11325200" cy="121685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700" u="sng" dirty="0"/>
              <a:t>Code </a:t>
            </a:r>
            <a:r>
              <a:rPr lang="fr-FR" sz="3700" u="sng" dirty="0" err="1"/>
              <a:t>device</a:t>
            </a:r>
            <a:r>
              <a:rPr lang="fr-FR" sz="3700" u="sng" dirty="0"/>
              <a:t> ou Kernel</a:t>
            </a:r>
          </a:p>
          <a:p>
            <a:pPr algn="l"/>
            <a:r>
              <a:rPr lang="fr-FR" sz="3200" dirty="0"/>
              <a:t>Un </a:t>
            </a:r>
            <a:r>
              <a:rPr lang="fr-FR" sz="3200" b="1" dirty="0"/>
              <a:t>kernel</a:t>
            </a:r>
            <a:r>
              <a:rPr lang="fr-FR" sz="3200" dirty="0"/>
              <a:t> est une procédure (pas de valeur retour) </a:t>
            </a:r>
          </a:p>
          <a:p>
            <a:pPr marL="457200" indent="-457200" algn="l">
              <a:buFont typeface="Arial" panose="020B0604020202020204" pitchFamily="34" charset="0"/>
              <a:buChar char="•"/>
            </a:pPr>
            <a:r>
              <a:rPr lang="fr-FR" sz="3200" dirty="0">
                <a:sym typeface="Wingdings" panose="05000000000000000000" pitchFamily="2" charset="2"/>
              </a:rPr>
              <a:t>Exécution par</a:t>
            </a:r>
            <a:r>
              <a:rPr lang="fr-FR" sz="3200" dirty="0"/>
              <a:t> les cœurs du GPU (portion parallèle de programme).</a:t>
            </a:r>
          </a:p>
          <a:p>
            <a:pPr marL="457200" indent="-457200" algn="l">
              <a:buFont typeface="Arial" panose="020B0604020202020204" pitchFamily="34" charset="0"/>
              <a:buChar char="•"/>
            </a:pPr>
            <a:r>
              <a:rPr lang="fr-FR" sz="3200" dirty="0"/>
              <a:t>Un kernel peut appeler un autre kernel.</a:t>
            </a:r>
          </a:p>
        </p:txBody>
      </p:sp>
    </p:spTree>
    <p:extLst>
      <p:ext uri="{BB962C8B-B14F-4D97-AF65-F5344CB8AC3E}">
        <p14:creationId xmlns:p14="http://schemas.microsoft.com/office/powerpoint/2010/main" val="393417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3  –  Coté </a:t>
            </a:r>
            <a:r>
              <a:rPr lang="fr-FR" sz="4000" dirty="0" err="1"/>
              <a:t>device</a:t>
            </a:r>
            <a:r>
              <a:rPr lang="fr-FR" sz="4000" dirty="0"/>
              <a:t> : Modèle SPMD</a:t>
            </a:r>
            <a:endParaRPr lang="en-GB" sz="4000" dirty="0"/>
          </a:p>
        </p:txBody>
      </p:sp>
      <p:sp>
        <p:nvSpPr>
          <p:cNvPr id="3" name="Title 1">
            <a:extLst>
              <a:ext uri="{FF2B5EF4-FFF2-40B4-BE49-F238E27FC236}">
                <a16:creationId xmlns:a16="http://schemas.microsoft.com/office/drawing/2014/main" id="{CDC2B1BE-689F-422B-96E2-467924311840}"/>
              </a:ext>
            </a:extLst>
          </p:cNvPr>
          <p:cNvSpPr txBox="1">
            <a:spLocks/>
          </p:cNvSpPr>
          <p:nvPr/>
        </p:nvSpPr>
        <p:spPr>
          <a:xfrm>
            <a:off x="165762" y="1072282"/>
            <a:ext cx="11096487" cy="163967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Parallélisme de données</a:t>
            </a:r>
          </a:p>
          <a:p>
            <a:pPr marL="571500" indent="-571500" algn="l">
              <a:buFont typeface="Arial" panose="020B0604020202020204" pitchFamily="34" charset="0"/>
              <a:buChar char="•"/>
            </a:pPr>
            <a:r>
              <a:rPr lang="fr-FR" sz="2500" dirty="0"/>
              <a:t>Modèle SPMD : Single Program on Multiple Data </a:t>
            </a:r>
          </a:p>
          <a:p>
            <a:pPr marL="571500" indent="-571500" algn="l">
              <a:buFont typeface="Arial" panose="020B0604020202020204" pitchFamily="34" charset="0"/>
              <a:buChar char="•"/>
            </a:pPr>
            <a:r>
              <a:rPr lang="fr-FR" sz="2500" dirty="0"/>
              <a:t>A l’exécution, le code host va instancier un kernel</a:t>
            </a:r>
            <a:endParaRPr lang="fr-FR" sz="4000" dirty="0"/>
          </a:p>
        </p:txBody>
      </p:sp>
      <p:sp>
        <p:nvSpPr>
          <p:cNvPr id="4" name="Title 1">
            <a:extLst>
              <a:ext uri="{FF2B5EF4-FFF2-40B4-BE49-F238E27FC236}">
                <a16:creationId xmlns:a16="http://schemas.microsoft.com/office/drawing/2014/main" id="{9FDC5EC5-E41F-4335-A9A6-ABD47B759F08}"/>
              </a:ext>
            </a:extLst>
          </p:cNvPr>
          <p:cNvSpPr txBox="1">
            <a:spLocks/>
          </p:cNvSpPr>
          <p:nvPr/>
        </p:nvSpPr>
        <p:spPr>
          <a:xfrm>
            <a:off x="165762" y="3429000"/>
            <a:ext cx="11537242" cy="256777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u="sng" dirty="0"/>
              <a:t>Thread</a:t>
            </a:r>
          </a:p>
          <a:p>
            <a:pPr marL="571500" indent="-571500" algn="l">
              <a:buFont typeface="Arial" panose="020B0604020202020204" pitchFamily="34" charset="0"/>
              <a:buChar char="•"/>
            </a:pPr>
            <a:r>
              <a:rPr lang="fr-FR" sz="2500" dirty="0"/>
              <a:t>Une instance de kernel est appelée </a:t>
            </a:r>
            <a:r>
              <a:rPr lang="fr-FR" sz="2500" b="1" dirty="0">
                <a:solidFill>
                  <a:schemeClr val="accent1"/>
                </a:solidFill>
              </a:rPr>
              <a:t>thread </a:t>
            </a:r>
            <a:r>
              <a:rPr lang="fr-FR" sz="2500" dirty="0">
                <a:sym typeface="Wingdings" panose="05000000000000000000" pitchFamily="2" charset="2"/>
              </a:rPr>
              <a:t> modèle de threads</a:t>
            </a:r>
            <a:endParaRPr lang="fr-FR" sz="2500" i="1" dirty="0"/>
          </a:p>
          <a:p>
            <a:pPr marL="571500" indent="-571500" algn="l">
              <a:buFont typeface="Arial" panose="020B0604020202020204" pitchFamily="34" charset="0"/>
              <a:buChar char="•"/>
            </a:pPr>
            <a:r>
              <a:rPr lang="fr-FR" sz="2500" dirty="0"/>
              <a:t>Grand nombre (plusieurs 100s/1000s) </a:t>
            </a:r>
            <a:r>
              <a:rPr lang="fr-FR" sz="2500" dirty="0">
                <a:sym typeface="Wingdings" panose="05000000000000000000" pitchFamily="2" charset="2"/>
              </a:rPr>
              <a:t> ressources matérielles</a:t>
            </a:r>
            <a:endParaRPr lang="fr-FR" sz="2500" dirty="0"/>
          </a:p>
          <a:p>
            <a:pPr marL="571500" indent="-571500" algn="l">
              <a:buFont typeface="Arial" panose="020B0604020202020204" pitchFamily="34" charset="0"/>
              <a:buChar char="•"/>
            </a:pPr>
            <a:r>
              <a:rPr lang="fr-FR" sz="2500" dirty="0"/>
              <a:t>Tous les </a:t>
            </a:r>
            <a:r>
              <a:rPr lang="fr-FR" sz="2500" b="1" dirty="0">
                <a:solidFill>
                  <a:schemeClr val="accent1"/>
                </a:solidFill>
              </a:rPr>
              <a:t>threads</a:t>
            </a:r>
            <a:r>
              <a:rPr lang="fr-FR" sz="2500" dirty="0"/>
              <a:t> d’un même kernel exécutent le même code mais peuvent prendre des chemins différents en cas de blocs conditionnels (e.g.; </a:t>
            </a:r>
            <a:r>
              <a:rPr lang="fr-FR" sz="2500" dirty="0" err="1"/>
              <a:t>threadId</a:t>
            </a:r>
            <a:r>
              <a:rPr lang="fr-FR" sz="2500" dirty="0"/>
              <a:t>) </a:t>
            </a:r>
            <a:r>
              <a:rPr lang="fr-FR" sz="2500" dirty="0">
                <a:sym typeface="Wingdings" panose="05000000000000000000" pitchFamily="2" charset="2"/>
              </a:rPr>
              <a:t> efficacité …</a:t>
            </a:r>
            <a:endParaRPr lang="fr-FR" sz="2500" dirty="0"/>
          </a:p>
          <a:p>
            <a:pPr marL="571500" indent="-571500" algn="l">
              <a:buFont typeface="Arial" panose="020B0604020202020204" pitchFamily="34" charset="0"/>
              <a:buChar char="•"/>
            </a:pPr>
            <a:r>
              <a:rPr lang="fr-FR" sz="2500" dirty="0"/>
              <a:t>Tous les </a:t>
            </a:r>
            <a:r>
              <a:rPr lang="fr-FR" sz="2500" b="1" dirty="0">
                <a:solidFill>
                  <a:schemeClr val="accent1"/>
                </a:solidFill>
              </a:rPr>
              <a:t>threads</a:t>
            </a:r>
            <a:r>
              <a:rPr lang="fr-FR" sz="2500" dirty="0"/>
              <a:t> ne s’exécutent pas en même temps </a:t>
            </a:r>
            <a:r>
              <a:rPr lang="fr-FR" sz="2500" dirty="0">
                <a:sym typeface="Wingdings" panose="05000000000000000000" pitchFamily="2" charset="2"/>
              </a:rPr>
              <a:t> ordonnancement.</a:t>
            </a:r>
            <a:endParaRPr lang="fr-FR" sz="2500" dirty="0"/>
          </a:p>
        </p:txBody>
      </p:sp>
    </p:spTree>
    <p:extLst>
      <p:ext uri="{BB962C8B-B14F-4D97-AF65-F5344CB8AC3E}">
        <p14:creationId xmlns:p14="http://schemas.microsoft.com/office/powerpoint/2010/main" val="282667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3 – Organisation des threads</a:t>
            </a:r>
            <a:endParaRPr lang="en-GB" sz="4000" dirty="0"/>
          </a:p>
        </p:txBody>
      </p:sp>
      <p:sp>
        <p:nvSpPr>
          <p:cNvPr id="3" name="Title 1">
            <a:extLst>
              <a:ext uri="{FF2B5EF4-FFF2-40B4-BE49-F238E27FC236}">
                <a16:creationId xmlns:a16="http://schemas.microsoft.com/office/drawing/2014/main" id="{CE95B64A-A577-4775-84D2-855D8AB338B3}"/>
              </a:ext>
            </a:extLst>
          </p:cNvPr>
          <p:cNvSpPr txBox="1">
            <a:spLocks/>
          </p:cNvSpPr>
          <p:nvPr/>
        </p:nvSpPr>
        <p:spPr>
          <a:xfrm>
            <a:off x="143594" y="1684020"/>
            <a:ext cx="7692030" cy="26758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Font typeface="Arial" panose="020B0604020202020204" pitchFamily="34" charset="0"/>
              <a:buChar char="•"/>
            </a:pPr>
            <a:r>
              <a:rPr lang="fr-FR" sz="2500" dirty="0"/>
              <a:t>Les </a:t>
            </a:r>
            <a:r>
              <a:rPr lang="fr-FR" sz="2500" dirty="0">
                <a:solidFill>
                  <a:schemeClr val="accent1"/>
                </a:solidFill>
              </a:rPr>
              <a:t>threads</a:t>
            </a:r>
            <a:r>
              <a:rPr lang="fr-FR" sz="2500" dirty="0"/>
              <a:t> sont regroupés en </a:t>
            </a:r>
            <a:r>
              <a:rPr lang="fr-FR" sz="2500" dirty="0">
                <a:solidFill>
                  <a:schemeClr val="accent1"/>
                </a:solidFill>
              </a:rPr>
              <a:t>blocs</a:t>
            </a:r>
          </a:p>
          <a:p>
            <a:pPr marL="457200" indent="-457200" algn="l">
              <a:buFont typeface="Arial" panose="020B0604020202020204" pitchFamily="34" charset="0"/>
              <a:buChar char="•"/>
            </a:pPr>
            <a:r>
              <a:rPr lang="fr-FR" sz="2500" dirty="0"/>
              <a:t>Les</a:t>
            </a:r>
            <a:r>
              <a:rPr lang="fr-FR" sz="2500" dirty="0">
                <a:solidFill>
                  <a:schemeClr val="accent1"/>
                </a:solidFill>
              </a:rPr>
              <a:t>  blocs </a:t>
            </a:r>
            <a:r>
              <a:rPr lang="fr-FR" sz="2500" dirty="0"/>
              <a:t>sont groupés en une </a:t>
            </a:r>
            <a:r>
              <a:rPr lang="fr-FR" sz="2500" dirty="0">
                <a:solidFill>
                  <a:schemeClr val="accent1"/>
                </a:solidFill>
              </a:rPr>
              <a:t>grille</a:t>
            </a:r>
          </a:p>
          <a:p>
            <a:pPr algn="l"/>
            <a:endParaRPr lang="fr-FR" sz="2500" dirty="0"/>
          </a:p>
          <a:p>
            <a:pPr marL="457200" indent="-457200" algn="l">
              <a:buFont typeface="Symbol" panose="05050102010706020507" pitchFamily="18" charset="2"/>
              <a:buChar char="Þ"/>
            </a:pPr>
            <a:r>
              <a:rPr lang="fr-FR" sz="2500" b="1" i="1" dirty="0"/>
              <a:t>Exécuter un </a:t>
            </a:r>
            <a:r>
              <a:rPr lang="fr-FR" sz="2500" b="1" i="1" dirty="0">
                <a:solidFill>
                  <a:schemeClr val="accent1"/>
                </a:solidFill>
              </a:rPr>
              <a:t>kernel</a:t>
            </a:r>
            <a:r>
              <a:rPr lang="fr-FR" sz="2500" b="1" i="1" dirty="0"/>
              <a:t> :  exécuter une </a:t>
            </a:r>
            <a:r>
              <a:rPr lang="fr-FR" sz="2500" b="1" i="1" dirty="0">
                <a:solidFill>
                  <a:schemeClr val="accent1"/>
                </a:solidFill>
              </a:rPr>
              <a:t>grille</a:t>
            </a:r>
            <a:r>
              <a:rPr lang="fr-FR" sz="2500" b="1" i="1" dirty="0"/>
              <a:t> de </a:t>
            </a:r>
            <a:r>
              <a:rPr lang="fr-FR" sz="2500" b="1" i="1" dirty="0">
                <a:solidFill>
                  <a:schemeClr val="accent1"/>
                </a:solidFill>
              </a:rPr>
              <a:t>blocs</a:t>
            </a:r>
            <a:r>
              <a:rPr lang="fr-FR" sz="2500" b="1" i="1" dirty="0"/>
              <a:t> de </a:t>
            </a:r>
            <a:r>
              <a:rPr lang="fr-FR" sz="2500" b="1" i="1" dirty="0">
                <a:solidFill>
                  <a:schemeClr val="accent1"/>
                </a:solidFill>
              </a:rPr>
              <a:t>threads </a:t>
            </a:r>
          </a:p>
          <a:p>
            <a:pPr algn="l"/>
            <a:endParaRPr lang="fr-FR" sz="2500" dirty="0"/>
          </a:p>
          <a:p>
            <a:pPr algn="l"/>
            <a:r>
              <a:rPr lang="fr-FR" sz="2500" dirty="0"/>
              <a:t>Chaque</a:t>
            </a:r>
            <a:r>
              <a:rPr lang="fr-FR" sz="2500" dirty="0">
                <a:solidFill>
                  <a:schemeClr val="accent1"/>
                </a:solidFill>
              </a:rPr>
              <a:t> thread/bloc possède </a:t>
            </a:r>
            <a:r>
              <a:rPr lang="fr-FR" sz="2500" dirty="0"/>
              <a:t>un identifiant (1D, 2D, 3D).</a:t>
            </a:r>
          </a:p>
          <a:p>
            <a:pPr algn="l"/>
            <a:endParaRPr lang="fr-FR" sz="4000" dirty="0"/>
          </a:p>
        </p:txBody>
      </p:sp>
      <p:pic>
        <p:nvPicPr>
          <p:cNvPr id="2" name="Picture 1">
            <a:extLst>
              <a:ext uri="{FF2B5EF4-FFF2-40B4-BE49-F238E27FC236}">
                <a16:creationId xmlns:a16="http://schemas.microsoft.com/office/drawing/2014/main" id="{F47CEE99-C1EF-410F-80FD-80C28F58BB47}"/>
              </a:ext>
            </a:extLst>
          </p:cNvPr>
          <p:cNvPicPr>
            <a:picLocks noChangeAspect="1"/>
          </p:cNvPicPr>
          <p:nvPr/>
        </p:nvPicPr>
        <p:blipFill>
          <a:blip r:embed="rId3"/>
          <a:stretch>
            <a:fillRect/>
          </a:stretch>
        </p:blipFill>
        <p:spPr>
          <a:xfrm>
            <a:off x="8111455" y="701040"/>
            <a:ext cx="4080545" cy="5124592"/>
          </a:xfrm>
          <a:prstGeom prst="rect">
            <a:avLst/>
          </a:prstGeom>
        </p:spPr>
      </p:pic>
      <p:sp>
        <p:nvSpPr>
          <p:cNvPr id="5" name="Rectangle 4">
            <a:extLst>
              <a:ext uri="{FF2B5EF4-FFF2-40B4-BE49-F238E27FC236}">
                <a16:creationId xmlns:a16="http://schemas.microsoft.com/office/drawing/2014/main" id="{153E2D8F-519D-4BB7-A862-02A45DEFE5BE}"/>
              </a:ext>
            </a:extLst>
          </p:cNvPr>
          <p:cNvSpPr/>
          <p:nvPr/>
        </p:nvSpPr>
        <p:spPr>
          <a:xfrm>
            <a:off x="7967861" y="701040"/>
            <a:ext cx="4080545" cy="511991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319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600"/>
            <a:ext cx="8452720" cy="601718"/>
          </a:xfrm>
        </p:spPr>
        <p:txBody>
          <a:bodyPr>
            <a:normAutofit fontScale="90000"/>
          </a:bodyPr>
          <a:lstStyle/>
          <a:p>
            <a:pPr algn="l"/>
            <a:r>
              <a:rPr lang="fr-FR" sz="4000" dirty="0"/>
              <a:t>3 – Remarques</a:t>
            </a:r>
            <a:endParaRPr lang="en-GB" sz="4000" dirty="0"/>
          </a:p>
        </p:txBody>
      </p:sp>
      <p:sp>
        <p:nvSpPr>
          <p:cNvPr id="3" name="Title 1">
            <a:extLst>
              <a:ext uri="{FF2B5EF4-FFF2-40B4-BE49-F238E27FC236}">
                <a16:creationId xmlns:a16="http://schemas.microsoft.com/office/drawing/2014/main" id="{ECD80D8C-3315-426A-9FEE-3A05100C76FE}"/>
              </a:ext>
            </a:extLst>
          </p:cNvPr>
          <p:cNvSpPr txBox="1">
            <a:spLocks/>
          </p:cNvSpPr>
          <p:nvPr/>
        </p:nvSpPr>
        <p:spPr>
          <a:xfrm>
            <a:off x="165763" y="1421294"/>
            <a:ext cx="11920730" cy="184893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Choix du nombre de threads, de la topologie : </a:t>
            </a:r>
          </a:p>
          <a:p>
            <a:pPr marL="571500" indent="-571500" algn="l">
              <a:buFont typeface="Arial" panose="020B0604020202020204" pitchFamily="34" charset="0"/>
              <a:buChar char="•"/>
            </a:pPr>
            <a:r>
              <a:rPr lang="fr-FR" sz="2500" u="sng" dirty="0"/>
              <a:t>Sur le CPU </a:t>
            </a:r>
            <a:r>
              <a:rPr lang="fr-FR" sz="2500" dirty="0"/>
              <a:t>: nombre de threads correspondant au nombre de cœurs disponibles</a:t>
            </a:r>
          </a:p>
          <a:p>
            <a:pPr marL="571500" indent="-571500" algn="l">
              <a:buFont typeface="Arial" panose="020B0604020202020204" pitchFamily="34" charset="0"/>
              <a:buChar char="•"/>
            </a:pPr>
            <a:r>
              <a:rPr lang="fr-FR" sz="2500" u="sng" dirty="0"/>
              <a:t>Sur le GPU </a:t>
            </a:r>
            <a:r>
              <a:rPr lang="fr-FR" sz="2500" dirty="0"/>
              <a:t>: nombre de threads correspondant au nombre de données à traiter </a:t>
            </a:r>
          </a:p>
          <a:p>
            <a:pPr algn="l"/>
            <a:endParaRPr lang="fr-FR" sz="4000" dirty="0"/>
          </a:p>
        </p:txBody>
      </p:sp>
      <p:sp>
        <p:nvSpPr>
          <p:cNvPr id="4" name="Title 1">
            <a:extLst>
              <a:ext uri="{FF2B5EF4-FFF2-40B4-BE49-F238E27FC236}">
                <a16:creationId xmlns:a16="http://schemas.microsoft.com/office/drawing/2014/main" id="{6EB76B8B-D7F1-461F-AEC5-90C297A7761B}"/>
              </a:ext>
            </a:extLst>
          </p:cNvPr>
          <p:cNvSpPr txBox="1">
            <a:spLocks/>
          </p:cNvSpPr>
          <p:nvPr/>
        </p:nvSpPr>
        <p:spPr>
          <a:xfrm>
            <a:off x="271270" y="3975651"/>
            <a:ext cx="11920730" cy="199776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Exemples: </a:t>
            </a:r>
          </a:p>
          <a:p>
            <a:pPr marL="571500" indent="-571500" algn="l">
              <a:buFont typeface="Arial" panose="020B0604020202020204" pitchFamily="34" charset="0"/>
              <a:buChar char="•"/>
            </a:pPr>
            <a:r>
              <a:rPr lang="fr-FR" sz="2500" dirty="0"/>
              <a:t>Somme de 2 vecteurs 1D de n flottants </a:t>
            </a:r>
            <a:r>
              <a:rPr lang="fr-FR" sz="2500" dirty="0">
                <a:sym typeface="Wingdings" panose="05000000000000000000" pitchFamily="2" charset="2"/>
              </a:rPr>
              <a:t> n threads, topologie 1D</a:t>
            </a:r>
            <a:endParaRPr lang="fr-FR" sz="2500" dirty="0"/>
          </a:p>
          <a:p>
            <a:pPr marL="571500" indent="-571500" algn="l">
              <a:buFont typeface="Arial" panose="020B0604020202020204" pitchFamily="34" charset="0"/>
              <a:buChar char="•"/>
            </a:pPr>
            <a:r>
              <a:rPr lang="fr-FR" sz="2500" dirty="0"/>
              <a:t>Traitement d’une image de </a:t>
            </a:r>
            <a:r>
              <a:rPr lang="fr-FR" sz="2500" dirty="0" err="1"/>
              <a:t>Nx.Ny</a:t>
            </a:r>
            <a:r>
              <a:rPr lang="fr-FR" sz="2500" dirty="0"/>
              <a:t> pixels </a:t>
            </a:r>
            <a:r>
              <a:rPr lang="fr-FR" sz="2500" dirty="0">
                <a:sym typeface="Wingdings" panose="05000000000000000000" pitchFamily="2" charset="2"/>
              </a:rPr>
              <a:t> blocs 2D </a:t>
            </a:r>
            <a:r>
              <a:rPr lang="fr-FR" sz="2500" i="1" dirty="0">
                <a:sym typeface="Wingdings" panose="05000000000000000000" pitchFamily="2" charset="2"/>
              </a:rPr>
              <a:t>(</a:t>
            </a:r>
            <a:r>
              <a:rPr lang="fr-FR" sz="2500" i="1" dirty="0" err="1">
                <a:sym typeface="Wingdings" panose="05000000000000000000" pitchFamily="2" charset="2"/>
              </a:rPr>
              <a:t>tx</a:t>
            </a:r>
            <a:r>
              <a:rPr lang="fr-FR" sz="2500" i="1" dirty="0">
                <a:sym typeface="Wingdings" panose="05000000000000000000" pitchFamily="2" charset="2"/>
              </a:rPr>
              <a:t>, </a:t>
            </a:r>
            <a:r>
              <a:rPr lang="fr-FR" sz="2500" i="1" dirty="0" err="1">
                <a:sym typeface="Wingdings" panose="05000000000000000000" pitchFamily="2" charset="2"/>
              </a:rPr>
              <a:t>ty</a:t>
            </a:r>
            <a:r>
              <a:rPr lang="fr-FR" sz="2500" i="1" dirty="0">
                <a:sym typeface="Wingdings" panose="05000000000000000000" pitchFamily="2" charset="2"/>
              </a:rPr>
              <a:t>) </a:t>
            </a:r>
            <a:r>
              <a:rPr lang="fr-FR" sz="2500" dirty="0">
                <a:sym typeface="Wingdings" panose="05000000000000000000" pitchFamily="2" charset="2"/>
              </a:rPr>
              <a:t>de threads</a:t>
            </a:r>
          </a:p>
          <a:p>
            <a:pPr algn="l"/>
            <a:endParaRPr lang="fr-FR" sz="4000" dirty="0"/>
          </a:p>
        </p:txBody>
      </p:sp>
    </p:spTree>
    <p:extLst>
      <p:ext uri="{BB962C8B-B14F-4D97-AF65-F5344CB8AC3E}">
        <p14:creationId xmlns:p14="http://schemas.microsoft.com/office/powerpoint/2010/main" val="113870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2" y="228600"/>
            <a:ext cx="8915175" cy="601718"/>
          </a:xfrm>
        </p:spPr>
        <p:txBody>
          <a:bodyPr>
            <a:normAutofit fontScale="90000"/>
          </a:bodyPr>
          <a:lstStyle/>
          <a:p>
            <a:pPr algn="l"/>
            <a:r>
              <a:rPr lang="fr-FR" sz="4000" dirty="0"/>
              <a:t>3 – Déroulement d’un programme CUDA</a:t>
            </a:r>
            <a:endParaRPr lang="en-GB" sz="4000" dirty="0"/>
          </a:p>
        </p:txBody>
      </p:sp>
      <p:sp>
        <p:nvSpPr>
          <p:cNvPr id="3" name="Title 1">
            <a:extLst>
              <a:ext uri="{FF2B5EF4-FFF2-40B4-BE49-F238E27FC236}">
                <a16:creationId xmlns:a16="http://schemas.microsoft.com/office/drawing/2014/main" id="{319D77A9-7825-4DB6-82BC-44CA4A2C580E}"/>
              </a:ext>
            </a:extLst>
          </p:cNvPr>
          <p:cNvSpPr txBox="1">
            <a:spLocks/>
          </p:cNvSpPr>
          <p:nvPr/>
        </p:nvSpPr>
        <p:spPr>
          <a:xfrm>
            <a:off x="130920" y="1401418"/>
            <a:ext cx="11930160" cy="44527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mj-lt"/>
              <a:buAutoNum type="arabicPeriod"/>
            </a:pPr>
            <a:r>
              <a:rPr lang="fr-FR" sz="2400" dirty="0"/>
              <a:t>Initialisation des mémoires</a:t>
            </a:r>
          </a:p>
          <a:p>
            <a:pPr marL="571500" indent="-571500" algn="l">
              <a:buFont typeface="Arial" panose="020B0604020202020204" pitchFamily="34" charset="0"/>
              <a:buChar char="•"/>
            </a:pPr>
            <a:r>
              <a:rPr lang="fr-FR" sz="2400" dirty="0"/>
              <a:t>Initialisation des données en mémoire sur le host</a:t>
            </a:r>
          </a:p>
          <a:p>
            <a:pPr marL="571500" indent="-571500" algn="l">
              <a:buFont typeface="Arial" panose="020B0604020202020204" pitchFamily="34" charset="0"/>
              <a:buChar char="•"/>
            </a:pPr>
            <a:r>
              <a:rPr lang="fr-FR" sz="2400" dirty="0"/>
              <a:t>allocation dans la mémoire global </a:t>
            </a:r>
            <a:r>
              <a:rPr lang="fr-FR" sz="2400" dirty="0" err="1"/>
              <a:t>device</a:t>
            </a:r>
            <a:r>
              <a:rPr lang="fr-FR" sz="2400" dirty="0"/>
              <a:t> : </a:t>
            </a:r>
            <a:r>
              <a:rPr lang="fr-FR" sz="2400" b="1" dirty="0" err="1">
                <a:solidFill>
                  <a:schemeClr val="accent1"/>
                </a:solidFill>
              </a:rPr>
              <a:t>cudaMalloc</a:t>
            </a:r>
            <a:endParaRPr lang="fr-FR" sz="2400" b="1" dirty="0">
              <a:solidFill>
                <a:schemeClr val="accent1"/>
              </a:solidFill>
            </a:endParaRPr>
          </a:p>
          <a:p>
            <a:pPr algn="l"/>
            <a:endParaRPr lang="fr-FR" sz="2400" dirty="0">
              <a:solidFill>
                <a:schemeClr val="accent1"/>
              </a:solidFill>
            </a:endParaRPr>
          </a:p>
          <a:p>
            <a:pPr lvl="1"/>
            <a:endParaRPr lang="fr-FR" sz="2400" dirty="0"/>
          </a:p>
          <a:p>
            <a:pPr marL="571500" indent="-571500" algn="l">
              <a:buFont typeface="+mj-lt"/>
              <a:buAutoNum type="arabicPeriod" startAt="2"/>
            </a:pPr>
            <a:r>
              <a:rPr lang="fr-FR" sz="2400" dirty="0"/>
              <a:t>Copie des données de la mémoire host vers la mémoire  : </a:t>
            </a:r>
            <a:r>
              <a:rPr lang="fr-FR" sz="2400" dirty="0" err="1"/>
              <a:t>device</a:t>
            </a:r>
            <a:r>
              <a:rPr lang="fr-FR" sz="2400" dirty="0"/>
              <a:t> </a:t>
            </a:r>
            <a:r>
              <a:rPr lang="fr-FR" sz="2400" b="1" dirty="0" err="1">
                <a:solidFill>
                  <a:schemeClr val="accent1"/>
                </a:solidFill>
              </a:rPr>
              <a:t>cudaMemcpy</a:t>
            </a:r>
            <a:endParaRPr lang="fr-FR" sz="2400" b="1" dirty="0">
              <a:solidFill>
                <a:schemeClr val="accent1"/>
              </a:solidFill>
            </a:endParaRPr>
          </a:p>
          <a:p>
            <a:pPr algn="l"/>
            <a:endParaRPr lang="fr-FR" sz="2400" dirty="0">
              <a:solidFill>
                <a:schemeClr val="accent1"/>
              </a:solidFill>
            </a:endParaRPr>
          </a:p>
          <a:p>
            <a:pPr marL="571500" indent="-571500" algn="l">
              <a:buFont typeface="+mj-lt"/>
              <a:buAutoNum type="arabicPeriod" startAt="3"/>
            </a:pPr>
            <a:r>
              <a:rPr lang="fr-FR" sz="2400" dirty="0"/>
              <a:t>Exécution du kernel sur les données en mémoire </a:t>
            </a:r>
            <a:r>
              <a:rPr lang="fr-FR" sz="2400" dirty="0" err="1"/>
              <a:t>device</a:t>
            </a:r>
            <a:r>
              <a:rPr lang="fr-FR" sz="2400" dirty="0"/>
              <a:t> lancement des threads sur le GPU</a:t>
            </a:r>
          </a:p>
          <a:p>
            <a:pPr marL="571500" indent="-571500" algn="l">
              <a:buFont typeface="Arial" panose="020B0604020202020204" pitchFamily="34" charset="0"/>
              <a:buChar char="•"/>
            </a:pPr>
            <a:r>
              <a:rPr lang="fr-FR" sz="2400" dirty="0"/>
              <a:t>copie des résultats en mémoire </a:t>
            </a:r>
            <a:r>
              <a:rPr lang="fr-FR" sz="2400" dirty="0" err="1"/>
              <a:t>device</a:t>
            </a:r>
            <a:r>
              <a:rPr lang="fr-FR" sz="2400" dirty="0"/>
              <a:t> vers la mémoire host </a:t>
            </a:r>
            <a:r>
              <a:rPr lang="fr-FR" sz="2400" b="1" dirty="0" err="1">
                <a:solidFill>
                  <a:schemeClr val="accent1"/>
                </a:solidFill>
              </a:rPr>
              <a:t>cudaMemcpy</a:t>
            </a:r>
            <a:endParaRPr lang="fr-FR" sz="2400" b="1" dirty="0">
              <a:solidFill>
                <a:schemeClr val="accent1"/>
              </a:solidFill>
            </a:endParaRPr>
          </a:p>
          <a:p>
            <a:pPr marL="571500" indent="-571500" algn="l">
              <a:buFont typeface="Arial" panose="020B0604020202020204" pitchFamily="34" charset="0"/>
              <a:buChar char="•"/>
            </a:pPr>
            <a:r>
              <a:rPr lang="fr-FR" sz="2400" dirty="0"/>
              <a:t>exploitation directe des résultats par OpenGL pour affichage</a:t>
            </a:r>
          </a:p>
          <a:p>
            <a:pPr marL="342900" indent="-342900" algn="l">
              <a:buFont typeface="+mj-lt"/>
              <a:buAutoNum type="arabicPeriod" startAt="4"/>
            </a:pPr>
            <a:endParaRPr lang="fr-FR" sz="2400" dirty="0"/>
          </a:p>
          <a:p>
            <a:pPr marL="571500" indent="-571500" algn="l">
              <a:buFont typeface="+mj-lt"/>
              <a:buAutoNum type="arabicPeriod" startAt="4"/>
            </a:pPr>
            <a:r>
              <a:rPr lang="fr-FR" sz="2400" dirty="0"/>
              <a:t>Libération de la mémoire globale </a:t>
            </a:r>
            <a:r>
              <a:rPr lang="fr-FR" sz="2400" dirty="0" err="1"/>
              <a:t>device</a:t>
            </a:r>
            <a:r>
              <a:rPr lang="fr-FR" sz="2400" dirty="0"/>
              <a:t> </a:t>
            </a:r>
            <a:r>
              <a:rPr lang="fr-FR" sz="2400" b="1" dirty="0" err="1">
                <a:solidFill>
                  <a:schemeClr val="accent1"/>
                </a:solidFill>
              </a:rPr>
              <a:t>cudaFree</a:t>
            </a:r>
            <a:endParaRPr lang="fr-FR" sz="2400" b="1" dirty="0"/>
          </a:p>
        </p:txBody>
      </p:sp>
    </p:spTree>
    <p:extLst>
      <p:ext uri="{BB962C8B-B14F-4D97-AF65-F5344CB8AC3E}">
        <p14:creationId xmlns:p14="http://schemas.microsoft.com/office/powerpoint/2010/main" val="570862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2" y="228600"/>
            <a:ext cx="8915175" cy="601718"/>
          </a:xfrm>
        </p:spPr>
        <p:txBody>
          <a:bodyPr>
            <a:normAutofit fontScale="90000"/>
          </a:bodyPr>
          <a:lstStyle/>
          <a:p>
            <a:pPr algn="l"/>
            <a:r>
              <a:rPr lang="fr-FR" sz="4000" dirty="0"/>
              <a:t>3 – Compilation</a:t>
            </a:r>
            <a:endParaRPr lang="en-GB" sz="4000" dirty="0"/>
          </a:p>
        </p:txBody>
      </p:sp>
      <p:sp>
        <p:nvSpPr>
          <p:cNvPr id="3" name="Title 1">
            <a:extLst>
              <a:ext uri="{FF2B5EF4-FFF2-40B4-BE49-F238E27FC236}">
                <a16:creationId xmlns:a16="http://schemas.microsoft.com/office/drawing/2014/main" id="{A002FA08-3321-43F4-B81A-8E61C009BF1A}"/>
              </a:ext>
            </a:extLst>
          </p:cNvPr>
          <p:cNvSpPr txBox="1">
            <a:spLocks/>
          </p:cNvSpPr>
          <p:nvPr/>
        </p:nvSpPr>
        <p:spPr>
          <a:xfrm>
            <a:off x="348076" y="1688125"/>
            <a:ext cx="11628576" cy="404675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Le code </a:t>
            </a:r>
            <a:r>
              <a:rPr lang="fr-FR" sz="2900" b="1" dirty="0">
                <a:solidFill>
                  <a:schemeClr val="accent1"/>
                </a:solidFill>
              </a:rPr>
              <a:t>host</a:t>
            </a:r>
            <a:r>
              <a:rPr lang="fr-FR" sz="2900" dirty="0"/>
              <a:t> et </a:t>
            </a:r>
            <a:r>
              <a:rPr lang="fr-FR" sz="2900" b="1" dirty="0" err="1">
                <a:solidFill>
                  <a:schemeClr val="accent1"/>
                </a:solidFill>
              </a:rPr>
              <a:t>device</a:t>
            </a:r>
            <a:r>
              <a:rPr lang="fr-FR" sz="2900" dirty="0"/>
              <a:t> peuvent-être dans le même fichier </a:t>
            </a:r>
          </a:p>
          <a:p>
            <a:pPr algn="l"/>
            <a:r>
              <a:rPr lang="fr-FR" sz="2900" dirty="0"/>
              <a:t>L’extension du fichier est </a:t>
            </a:r>
            <a:r>
              <a:rPr lang="fr-FR" sz="2900" b="1" dirty="0">
                <a:solidFill>
                  <a:schemeClr val="accent1"/>
                </a:solidFill>
              </a:rPr>
              <a:t>.</a:t>
            </a:r>
            <a:r>
              <a:rPr lang="fr-FR" sz="2900" b="1" dirty="0" err="1">
                <a:solidFill>
                  <a:schemeClr val="accent1"/>
                </a:solidFill>
              </a:rPr>
              <a:t>cu</a:t>
            </a:r>
            <a:r>
              <a:rPr lang="fr-FR" sz="2900" b="1" dirty="0"/>
              <a:t>. </a:t>
            </a:r>
          </a:p>
          <a:p>
            <a:pPr algn="l"/>
            <a:r>
              <a:rPr lang="fr-FR" sz="2900" dirty="0"/>
              <a:t>Le compilateur </a:t>
            </a:r>
            <a:r>
              <a:rPr lang="fr-FR" sz="2900" b="1" dirty="0" err="1">
                <a:solidFill>
                  <a:schemeClr val="accent1"/>
                </a:solidFill>
              </a:rPr>
              <a:t>nvcc</a:t>
            </a:r>
            <a:r>
              <a:rPr lang="fr-FR" sz="2900" dirty="0">
                <a:solidFill>
                  <a:schemeClr val="accent1"/>
                </a:solidFill>
              </a:rPr>
              <a:t> </a:t>
            </a:r>
            <a:r>
              <a:rPr lang="fr-FR" sz="2900" dirty="0"/>
              <a:t>sépare les codes </a:t>
            </a:r>
            <a:r>
              <a:rPr lang="fr-FR" sz="2900" b="1" dirty="0"/>
              <a:t>host</a:t>
            </a:r>
            <a:r>
              <a:rPr lang="fr-FR" sz="2900" dirty="0"/>
              <a:t> et </a:t>
            </a:r>
            <a:r>
              <a:rPr lang="fr-FR" sz="2900" b="1" dirty="0" err="1"/>
              <a:t>device</a:t>
            </a:r>
            <a:r>
              <a:rPr lang="fr-FR" sz="2900" dirty="0"/>
              <a:t>. </a:t>
            </a:r>
          </a:p>
          <a:p>
            <a:pPr algn="l"/>
            <a:endParaRPr lang="fr-FR" sz="2900" dirty="0"/>
          </a:p>
          <a:p>
            <a:pPr algn="l"/>
            <a:endParaRPr lang="fr-FR" sz="2900" dirty="0"/>
          </a:p>
          <a:p>
            <a:pPr marL="571500" indent="-571500" algn="l">
              <a:buFont typeface="Arial" panose="020B0604020202020204" pitchFamily="34" charset="0"/>
              <a:buChar char="•"/>
            </a:pPr>
            <a:r>
              <a:rPr lang="fr-FR" sz="2900" dirty="0"/>
              <a:t>Le code </a:t>
            </a:r>
            <a:r>
              <a:rPr lang="fr-FR" sz="2900" b="1" dirty="0"/>
              <a:t>host</a:t>
            </a:r>
            <a:r>
              <a:rPr lang="fr-FR" sz="2900" dirty="0"/>
              <a:t> est compilé par le compilateur C/C++ par défaut</a:t>
            </a:r>
          </a:p>
          <a:p>
            <a:pPr marL="571500" indent="-571500" algn="l">
              <a:buFont typeface="Arial" panose="020B0604020202020204" pitchFamily="34" charset="0"/>
              <a:buChar char="•"/>
            </a:pPr>
            <a:r>
              <a:rPr lang="fr-FR" sz="2900" dirty="0"/>
              <a:t>Le code </a:t>
            </a:r>
            <a:r>
              <a:rPr lang="fr-FR" sz="2900" b="1" dirty="0" err="1"/>
              <a:t>device</a:t>
            </a:r>
            <a:r>
              <a:rPr lang="fr-FR" sz="2900" dirty="0"/>
              <a:t> est compilé par le compilateur CUDA puis le binaire est inséré dans l’exécutable</a:t>
            </a:r>
          </a:p>
          <a:p>
            <a:pPr algn="l"/>
            <a:endParaRPr lang="fr-FR" sz="2900" dirty="0"/>
          </a:p>
          <a:p>
            <a:pPr algn="l"/>
            <a:endParaRPr lang="fr-FR" sz="4000" dirty="0"/>
          </a:p>
        </p:txBody>
      </p:sp>
    </p:spTree>
    <p:extLst>
      <p:ext uri="{BB962C8B-B14F-4D97-AF65-F5344CB8AC3E}">
        <p14:creationId xmlns:p14="http://schemas.microsoft.com/office/powerpoint/2010/main" val="3321525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F4450-47C6-A37D-BBB9-3B2F8DA51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F5B66-8E2F-8A4E-B319-726A8488DEF8}"/>
              </a:ext>
            </a:extLst>
          </p:cNvPr>
          <p:cNvSpPr>
            <a:spLocks noGrp="1"/>
          </p:cNvSpPr>
          <p:nvPr>
            <p:ph type="ctrTitle"/>
          </p:nvPr>
        </p:nvSpPr>
        <p:spPr>
          <a:xfrm>
            <a:off x="165764" y="228599"/>
            <a:ext cx="4183498" cy="626977"/>
          </a:xfrm>
        </p:spPr>
        <p:txBody>
          <a:bodyPr>
            <a:normAutofit fontScale="90000"/>
          </a:bodyPr>
          <a:lstStyle/>
          <a:p>
            <a:pPr algn="l"/>
            <a:r>
              <a:rPr lang="fr-FR" sz="4000" dirty="0"/>
              <a:t>Agenda</a:t>
            </a:r>
            <a:endParaRPr lang="en-GB" sz="4000" dirty="0"/>
          </a:p>
        </p:txBody>
      </p:sp>
      <p:sp>
        <p:nvSpPr>
          <p:cNvPr id="37" name="Title 1">
            <a:extLst>
              <a:ext uri="{FF2B5EF4-FFF2-40B4-BE49-F238E27FC236}">
                <a16:creationId xmlns:a16="http://schemas.microsoft.com/office/drawing/2014/main" id="{8C8C5A18-2BA8-7888-FCEB-3F6E68A12781}"/>
              </a:ext>
            </a:extLst>
          </p:cNvPr>
          <p:cNvSpPr txBox="1">
            <a:spLocks/>
          </p:cNvSpPr>
          <p:nvPr/>
        </p:nvSpPr>
        <p:spPr>
          <a:xfrm>
            <a:off x="270539" y="1723813"/>
            <a:ext cx="6539089" cy="20107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a:pPr>
            <a:r>
              <a:rPr lang="fr-FR" sz="3200" dirty="0">
                <a:solidFill>
                  <a:schemeClr val="bg2"/>
                </a:solidFill>
              </a:rPr>
              <a:t>Introduction et Enjeux</a:t>
            </a:r>
          </a:p>
          <a:p>
            <a:pPr marL="742950" indent="-742950" algn="l">
              <a:buFont typeface="+mj-lt"/>
              <a:buAutoNum type="arabicPeriod"/>
            </a:pPr>
            <a:r>
              <a:rPr lang="fr-FR" sz="3200" dirty="0">
                <a:solidFill>
                  <a:schemeClr val="bg2"/>
                </a:solidFill>
              </a:rPr>
              <a:t>Architecture</a:t>
            </a:r>
          </a:p>
          <a:p>
            <a:pPr marL="742950" indent="-742950" algn="l">
              <a:buFont typeface="+mj-lt"/>
              <a:buAutoNum type="arabicPeriod"/>
            </a:pPr>
            <a:r>
              <a:rPr lang="fr-FR" sz="3200" dirty="0">
                <a:solidFill>
                  <a:schemeClr val="bg2"/>
                </a:solidFill>
              </a:rPr>
              <a:t>Modèle de programmation</a:t>
            </a:r>
          </a:p>
        </p:txBody>
      </p:sp>
      <p:sp>
        <p:nvSpPr>
          <p:cNvPr id="3" name="Title 1">
            <a:extLst>
              <a:ext uri="{FF2B5EF4-FFF2-40B4-BE49-F238E27FC236}">
                <a16:creationId xmlns:a16="http://schemas.microsoft.com/office/drawing/2014/main" id="{EFC14EA0-BC6E-58D4-F5CD-E4745CE484C1}"/>
              </a:ext>
            </a:extLst>
          </p:cNvPr>
          <p:cNvSpPr txBox="1">
            <a:spLocks/>
          </p:cNvSpPr>
          <p:nvPr/>
        </p:nvSpPr>
        <p:spPr>
          <a:xfrm>
            <a:off x="7140861" y="1915707"/>
            <a:ext cx="5203539" cy="1818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startAt="4"/>
            </a:pPr>
            <a:r>
              <a:rPr lang="fr-FR" sz="3200" dirty="0"/>
              <a:t>Modèle d’exécution</a:t>
            </a:r>
          </a:p>
          <a:p>
            <a:pPr marL="742950" indent="-742950" algn="l">
              <a:buFont typeface="+mj-lt"/>
              <a:buAutoNum type="arabicPeriod" startAt="4"/>
            </a:pPr>
            <a:r>
              <a:rPr lang="fr-FR" sz="3200" dirty="0">
                <a:solidFill>
                  <a:schemeClr val="bg2"/>
                </a:solidFill>
              </a:rPr>
              <a:t>C/C++ API</a:t>
            </a:r>
          </a:p>
          <a:p>
            <a:pPr marL="742950" indent="-742950" algn="l">
              <a:buFont typeface="+mj-lt"/>
              <a:buAutoNum type="arabicPeriod" startAt="4"/>
            </a:pPr>
            <a:r>
              <a:rPr lang="fr-FR" sz="3200" dirty="0">
                <a:solidFill>
                  <a:schemeClr val="bg2"/>
                </a:solidFill>
              </a:rPr>
              <a:t>Bilan</a:t>
            </a:r>
          </a:p>
        </p:txBody>
      </p:sp>
    </p:spTree>
    <p:extLst>
      <p:ext uri="{BB962C8B-B14F-4D97-AF65-F5344CB8AC3E}">
        <p14:creationId xmlns:p14="http://schemas.microsoft.com/office/powerpoint/2010/main" val="424141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3796637" cy="626977"/>
          </a:xfrm>
        </p:spPr>
        <p:txBody>
          <a:bodyPr>
            <a:normAutofit fontScale="90000"/>
          </a:bodyPr>
          <a:lstStyle/>
          <a:p>
            <a:pPr algn="l"/>
            <a:r>
              <a:rPr lang="fr-FR" sz="4000" dirty="0"/>
              <a:t>1 – NVIDIA CUDA</a:t>
            </a:r>
            <a:endParaRPr lang="en-GB" sz="4000" dirty="0"/>
          </a:p>
        </p:txBody>
      </p:sp>
      <p:sp>
        <p:nvSpPr>
          <p:cNvPr id="3" name="Title 1">
            <a:extLst>
              <a:ext uri="{FF2B5EF4-FFF2-40B4-BE49-F238E27FC236}">
                <a16:creationId xmlns:a16="http://schemas.microsoft.com/office/drawing/2014/main" id="{8A5B061E-F567-4CE7-965A-43F137CDC985}"/>
              </a:ext>
            </a:extLst>
          </p:cNvPr>
          <p:cNvSpPr txBox="1">
            <a:spLocks/>
          </p:cNvSpPr>
          <p:nvPr/>
        </p:nvSpPr>
        <p:spPr>
          <a:xfrm>
            <a:off x="271875" y="1602556"/>
            <a:ext cx="11510222" cy="341087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algn="l"/>
            <a:r>
              <a:rPr lang="fr-FR" sz="4000" dirty="0" err="1"/>
              <a:t>Compute</a:t>
            </a:r>
            <a:r>
              <a:rPr lang="fr-FR" sz="4000" dirty="0"/>
              <a:t> </a:t>
            </a:r>
            <a:r>
              <a:rPr lang="fr-FR" sz="4000" dirty="0" err="1"/>
              <a:t>Unified</a:t>
            </a:r>
            <a:r>
              <a:rPr lang="fr-FR" sz="4000" dirty="0"/>
              <a:t> </a:t>
            </a:r>
            <a:r>
              <a:rPr lang="fr-FR" sz="4000" dirty="0" err="1"/>
              <a:t>Device</a:t>
            </a:r>
            <a:r>
              <a:rPr lang="fr-FR" sz="4000" dirty="0"/>
              <a:t> Architecture</a:t>
            </a:r>
          </a:p>
          <a:p>
            <a:pPr algn="l"/>
            <a:endParaRPr lang="fr-FR" sz="4000" dirty="0"/>
          </a:p>
          <a:p>
            <a:pPr marL="742950" indent="-742950" algn="l">
              <a:buFont typeface="+mj-lt"/>
              <a:buAutoNum type="arabicPeriod"/>
            </a:pPr>
            <a:r>
              <a:rPr lang="fr-FR" sz="2900" dirty="0"/>
              <a:t>Cartes graphiques </a:t>
            </a:r>
            <a:r>
              <a:rPr lang="fr-FR" sz="2900" dirty="0" err="1"/>
              <a:t>Nvidia</a:t>
            </a:r>
            <a:endParaRPr lang="fr-FR" sz="2900" dirty="0"/>
          </a:p>
          <a:p>
            <a:pPr marL="742950" indent="-742950" algn="l">
              <a:buFont typeface="+mj-lt"/>
              <a:buAutoNum type="arabicPeriod"/>
            </a:pPr>
            <a:r>
              <a:rPr lang="fr-FR" sz="2900" dirty="0"/>
              <a:t>+ pilotes CUDA</a:t>
            </a:r>
          </a:p>
          <a:p>
            <a:pPr marL="742950" indent="-742950" algn="l">
              <a:buFont typeface="+mj-lt"/>
              <a:buAutoNum type="arabicPeriod"/>
            </a:pPr>
            <a:r>
              <a:rPr lang="fr-FR" sz="2900" dirty="0"/>
              <a:t>+ extensions de langage C/C++</a:t>
            </a:r>
          </a:p>
          <a:p>
            <a:pPr marL="742950" indent="-742950" algn="l">
              <a:buFont typeface="+mj-lt"/>
              <a:buAutoNum type="arabicPeriod"/>
            </a:pPr>
            <a:r>
              <a:rPr lang="en-GB" sz="2900" dirty="0"/>
              <a:t>+ </a:t>
            </a:r>
            <a:r>
              <a:rPr lang="en-GB" sz="2900" dirty="0" err="1"/>
              <a:t>compilateurs</a:t>
            </a:r>
            <a:r>
              <a:rPr lang="en-GB" sz="2900" dirty="0"/>
              <a:t>, </a:t>
            </a:r>
            <a:r>
              <a:rPr lang="en-GB" sz="2900" dirty="0" err="1"/>
              <a:t>outils</a:t>
            </a:r>
            <a:r>
              <a:rPr lang="en-GB" sz="2900" dirty="0"/>
              <a:t>, libraries.</a:t>
            </a:r>
          </a:p>
        </p:txBody>
      </p:sp>
      <p:pic>
        <p:nvPicPr>
          <p:cNvPr id="10244" name="Picture 4" descr="OpenCL - The Open Standard for Parallel Programming of Heterogeneous Systems">
            <a:extLst>
              <a:ext uri="{FF2B5EF4-FFF2-40B4-BE49-F238E27FC236}">
                <a16:creationId xmlns:a16="http://schemas.microsoft.com/office/drawing/2014/main" id="{7166598B-7234-64CA-217B-B69390643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6039558"/>
            <a:ext cx="1341807" cy="60844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OCm - Wikipedia">
            <a:extLst>
              <a:ext uri="{FF2B5EF4-FFF2-40B4-BE49-F238E27FC236}">
                <a16:creationId xmlns:a16="http://schemas.microsoft.com/office/drawing/2014/main" id="{6E3FBD9B-3880-655D-50CE-5C56474BB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784" y="6032761"/>
            <a:ext cx="1299614" cy="68449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What is the Intel® oneAPI DPC++ compiler - MeluXina User Documentation">
            <a:extLst>
              <a:ext uri="{FF2B5EF4-FFF2-40B4-BE49-F238E27FC236}">
                <a16:creationId xmlns:a16="http://schemas.microsoft.com/office/drawing/2014/main" id="{D8791D0A-10A1-34DD-8D31-BE5337526C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464" y="6108810"/>
            <a:ext cx="695659" cy="60844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YCL - Wikipedia">
            <a:extLst>
              <a:ext uri="{FF2B5EF4-FFF2-40B4-BE49-F238E27FC236}">
                <a16:creationId xmlns:a16="http://schemas.microsoft.com/office/drawing/2014/main" id="{05AA4BF9-40CE-C2BC-BE6A-DD8E66851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093" y="5968714"/>
            <a:ext cx="1207209" cy="52549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élécharger Nvidia Cuda Toolkit (gratuit) Windows, Mac, Linux - Clubic">
            <a:extLst>
              <a:ext uri="{FF2B5EF4-FFF2-40B4-BE49-F238E27FC236}">
                <a16:creationId xmlns:a16="http://schemas.microsoft.com/office/drawing/2014/main" id="{B511E93F-5A41-1C11-5FC4-EAAF8BC234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0756" y="0"/>
            <a:ext cx="3341244"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01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991918" cy="626977"/>
          </a:xfrm>
        </p:spPr>
        <p:txBody>
          <a:bodyPr>
            <a:normAutofit fontScale="90000"/>
          </a:bodyPr>
          <a:lstStyle/>
          <a:p>
            <a:pPr algn="l"/>
            <a:r>
              <a:rPr lang="fr-FR" sz="4000" dirty="0"/>
              <a:t>4 – Code Host : Appel des fonctions CUDA</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420767" y="2172044"/>
            <a:ext cx="10686943" cy="2369880"/>
          </a:xfrm>
          <a:prstGeom prst="rect">
            <a:avLst/>
          </a:prstGeom>
          <a:noFill/>
        </p:spPr>
        <p:txBody>
          <a:bodyPr wrap="square" rtlCol="0">
            <a:spAutoFit/>
          </a:bodyPr>
          <a:lstStyle/>
          <a:p>
            <a:pPr marL="285750" indent="-285750">
              <a:buFont typeface="Arial" panose="020B0604020202020204" pitchFamily="34" charset="0"/>
              <a:buChar char="•"/>
            </a:pPr>
            <a:r>
              <a:rPr lang="fr-FR" sz="2800" dirty="0"/>
              <a:t>Appels CUDA asynchrones, mais respect de la dépendance des appels</a:t>
            </a:r>
          </a:p>
          <a:p>
            <a:pPr marL="285750" indent="-285750">
              <a:buFont typeface="Arial" panose="020B0604020202020204" pitchFamily="34" charset="0"/>
              <a:buChar char="•"/>
            </a:pPr>
            <a:r>
              <a:rPr lang="fr-FR" sz="2800" b="1" dirty="0">
                <a:solidFill>
                  <a:schemeClr val="accent1"/>
                </a:solidFill>
                <a:sym typeface="Wingdings" panose="05000000000000000000" pitchFamily="2" charset="2"/>
              </a:rPr>
              <a:t>Recouvrement des  communications </a:t>
            </a:r>
            <a:r>
              <a:rPr lang="fr-FR" sz="2800" i="1" dirty="0">
                <a:sym typeface="Wingdings" panose="05000000000000000000" pitchFamily="2" charset="2"/>
              </a:rPr>
              <a:t>(analogie MPI)</a:t>
            </a:r>
          </a:p>
          <a:p>
            <a:endParaRPr lang="fr-FR" sz="2800" dirty="0">
              <a:sym typeface="Wingdings" panose="05000000000000000000" pitchFamily="2" charset="2"/>
            </a:endParaRPr>
          </a:p>
          <a:p>
            <a:pPr marL="285750" indent="-285750">
              <a:buFont typeface="Arial" panose="020B0604020202020204" pitchFamily="34" charset="0"/>
              <a:buChar char="•"/>
            </a:pPr>
            <a:r>
              <a:rPr lang="fr-FR" sz="2800" dirty="0">
                <a:sym typeface="Wingdings" panose="05000000000000000000" pitchFamily="2" charset="2"/>
              </a:rPr>
              <a:t> Temps d’exécution en utilisant </a:t>
            </a:r>
            <a:r>
              <a:rPr lang="fr-FR" sz="2800" b="1" dirty="0" err="1">
                <a:solidFill>
                  <a:schemeClr val="accent1"/>
                </a:solidFill>
                <a:sym typeface="Wingdings" panose="05000000000000000000" pitchFamily="2" charset="2"/>
              </a:rPr>
              <a:t>CUDAEvents</a:t>
            </a:r>
            <a:r>
              <a:rPr lang="fr-FR" sz="2800" b="1" dirty="0">
                <a:solidFill>
                  <a:schemeClr val="accent5"/>
                </a:solidFill>
                <a:sym typeface="Wingdings" panose="05000000000000000000" pitchFamily="2" charset="2"/>
              </a:rPr>
              <a:t> </a:t>
            </a:r>
            <a:r>
              <a:rPr lang="fr-FR" sz="2800" i="1" dirty="0">
                <a:sym typeface="Wingdings" panose="05000000000000000000" pitchFamily="2" charset="2"/>
              </a:rPr>
              <a:t>(cf. TP) </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341110686"/>
      </p:ext>
    </p:extLst>
  </p:cSld>
  <p:clrMapOvr>
    <a:masterClrMapping/>
  </p:clrMapOvr>
  <mc:AlternateContent xmlns:mc="http://schemas.openxmlformats.org/markup-compatibility/2006" xmlns:p14="http://schemas.microsoft.com/office/powerpoint/2010/main">
    <mc:Choice Requires="p14">
      <p:transition spd="slow" p14:dur="2000" advTm="106999"/>
    </mc:Choice>
    <mc:Fallback xmlns="">
      <p:transition spd="slow" advTm="10699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991918" cy="626977"/>
          </a:xfrm>
        </p:spPr>
        <p:txBody>
          <a:bodyPr>
            <a:normAutofit fontScale="90000"/>
          </a:bodyPr>
          <a:lstStyle/>
          <a:p>
            <a:pPr algn="l"/>
            <a:r>
              <a:rPr lang="fr-FR" sz="4000" dirty="0"/>
              <a:t>4 – Threads et processeurs</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282222" y="1146809"/>
            <a:ext cx="11825315" cy="5447645"/>
          </a:xfrm>
          <a:prstGeom prst="rect">
            <a:avLst/>
          </a:prstGeom>
          <a:noFill/>
        </p:spPr>
        <p:txBody>
          <a:bodyPr wrap="square" rtlCol="0">
            <a:spAutoFit/>
          </a:bodyPr>
          <a:lstStyle/>
          <a:p>
            <a:pPr marL="285750" indent="-285750">
              <a:buFont typeface="Arial" panose="020B0604020202020204" pitchFamily="34" charset="0"/>
              <a:buChar char="•"/>
            </a:pPr>
            <a:r>
              <a:rPr lang="fr-FR" sz="2400" dirty="0"/>
              <a:t>L’exécution du kernel provoque la création de threads.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 placement des blocs de threads et des threads est effectué par le </a:t>
            </a:r>
            <a:r>
              <a:rPr lang="fr-FR" sz="2400" dirty="0" err="1"/>
              <a:t>scheduler</a:t>
            </a:r>
            <a:r>
              <a:rPr lang="fr-FR" sz="2400" dirty="0"/>
              <a:t> de la carte (politique de placement non documentée).</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 </a:t>
            </a:r>
            <a:r>
              <a:rPr lang="fr-FR" sz="2400" b="1" dirty="0">
                <a:solidFill>
                  <a:schemeClr val="accent1"/>
                </a:solidFill>
              </a:rPr>
              <a:t>modèle d’exécution </a:t>
            </a:r>
            <a:r>
              <a:rPr lang="fr-FR" sz="2400" dirty="0"/>
              <a:t>définit la manière et les contraintes pour le placement.</a:t>
            </a:r>
          </a:p>
          <a:p>
            <a:pPr marL="742950" lvl="1" indent="-285750">
              <a:buFont typeface="Arial" panose="020B0604020202020204" pitchFamily="34" charset="0"/>
              <a:buChar char="•"/>
            </a:pPr>
            <a:r>
              <a:rPr lang="fr-FR" sz="2400" i="1" dirty="0"/>
              <a:t>des blocs de threads sur les multiprocesseurs</a:t>
            </a:r>
          </a:p>
          <a:p>
            <a:pPr marL="742950" lvl="1" indent="-285750">
              <a:buFont typeface="Arial" panose="020B0604020202020204" pitchFamily="34" charset="0"/>
              <a:buChar char="•"/>
            </a:pPr>
            <a:r>
              <a:rPr lang="fr-FR" sz="2400" i="1" dirty="0"/>
              <a:t>des threads sur les cœurs</a:t>
            </a:r>
          </a:p>
          <a:p>
            <a:pPr lvl="1"/>
            <a:endParaRPr lang="fr-FR" sz="2400" dirty="0"/>
          </a:p>
          <a:p>
            <a:pPr lvl="1"/>
            <a:endParaRPr lang="fr-FR" sz="2400" dirty="0"/>
          </a:p>
          <a:p>
            <a:pPr marL="285750" indent="-285750">
              <a:buFont typeface="Arial" panose="020B0604020202020204" pitchFamily="34" charset="0"/>
              <a:buChar char="•"/>
            </a:pPr>
            <a:r>
              <a:rPr lang="fr-FR" sz="2400" dirty="0"/>
              <a:t>Chaque thread est exécuté par un processeur mais il faut tenir compte :</a:t>
            </a:r>
          </a:p>
          <a:p>
            <a:pPr marL="742950" lvl="1" indent="-285750">
              <a:buFont typeface="Arial" panose="020B0604020202020204" pitchFamily="34" charset="0"/>
              <a:buChar char="•"/>
            </a:pPr>
            <a:r>
              <a:rPr lang="fr-FR" sz="2400" dirty="0"/>
              <a:t>de l’organisation des threads en blocs</a:t>
            </a:r>
          </a:p>
          <a:p>
            <a:pPr marL="742950" lvl="1" indent="-285750">
              <a:buFont typeface="Arial" panose="020B0604020202020204" pitchFamily="34" charset="0"/>
              <a:buChar char="•"/>
            </a:pPr>
            <a:r>
              <a:rPr lang="fr-FR" sz="2400" dirty="0"/>
              <a:t>de l’organisation des processeurs en </a:t>
            </a:r>
            <a:r>
              <a:rPr lang="fr-FR" sz="2400" dirty="0" err="1"/>
              <a:t>multi-processeurs</a:t>
            </a:r>
            <a:endParaRPr lang="fr-FR" sz="2400" dirty="0"/>
          </a:p>
          <a:p>
            <a:endParaRPr lang="fr-FR" dirty="0">
              <a:sym typeface="Wingdings" panose="05000000000000000000" pitchFamily="2" charset="2"/>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870934945"/>
      </p:ext>
    </p:extLst>
  </p:cSld>
  <p:clrMapOvr>
    <a:masterClrMapping/>
  </p:clrMapOvr>
  <mc:AlternateContent xmlns:mc="http://schemas.openxmlformats.org/markup-compatibility/2006" xmlns:p14="http://schemas.microsoft.com/office/powerpoint/2010/main">
    <mc:Choice Requires="p14">
      <p:transition spd="slow" p14:dur="2000" advTm="78423"/>
    </mc:Choice>
    <mc:Fallback xmlns="">
      <p:transition spd="slow" advTm="7842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F0F86-55F0-43A9-99C6-EC8848C64330}"/>
              </a:ext>
            </a:extLst>
          </p:cNvPr>
          <p:cNvPicPr>
            <a:picLocks noChangeAspect="1"/>
          </p:cNvPicPr>
          <p:nvPr/>
        </p:nvPicPr>
        <p:blipFill>
          <a:blip r:embed="rId3"/>
          <a:stretch>
            <a:fillRect/>
          </a:stretch>
        </p:blipFill>
        <p:spPr>
          <a:xfrm>
            <a:off x="2358681" y="2673479"/>
            <a:ext cx="845619" cy="1136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Group 4">
            <a:extLst>
              <a:ext uri="{FF2B5EF4-FFF2-40B4-BE49-F238E27FC236}">
                <a16:creationId xmlns:a16="http://schemas.microsoft.com/office/drawing/2014/main" id="{1D81D7FF-274E-4769-B05F-D96094E2EDC8}"/>
              </a:ext>
            </a:extLst>
          </p:cNvPr>
          <p:cNvGrpSpPr/>
          <p:nvPr/>
        </p:nvGrpSpPr>
        <p:grpSpPr>
          <a:xfrm>
            <a:off x="1450501" y="4814312"/>
            <a:ext cx="2458671" cy="1231590"/>
            <a:chOff x="1413981" y="3723210"/>
            <a:chExt cx="2171277" cy="889000"/>
          </a:xfrm>
        </p:grpSpPr>
        <p:pic>
          <p:nvPicPr>
            <p:cNvPr id="7" name="Picture 6">
              <a:extLst>
                <a:ext uri="{FF2B5EF4-FFF2-40B4-BE49-F238E27FC236}">
                  <a16:creationId xmlns:a16="http://schemas.microsoft.com/office/drawing/2014/main" id="{A55E638C-3646-4CD9-8397-3FB0BC13A464}"/>
                </a:ext>
              </a:extLst>
            </p:cNvPr>
            <p:cNvPicPr>
              <a:picLocks noChangeAspect="1"/>
            </p:cNvPicPr>
            <p:nvPr/>
          </p:nvPicPr>
          <p:blipFill>
            <a:blip r:embed="rId3"/>
            <a:stretch>
              <a:fillRect/>
            </a:stretch>
          </p:blipFill>
          <p:spPr>
            <a:xfrm>
              <a:off x="1413981" y="3723210"/>
              <a:ext cx="661329" cy="88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828B3F1-109E-4A07-96C8-B49BE7D743D5}"/>
                </a:ext>
              </a:extLst>
            </p:cNvPr>
            <p:cNvPicPr>
              <a:picLocks noChangeAspect="1"/>
            </p:cNvPicPr>
            <p:nvPr/>
          </p:nvPicPr>
          <p:blipFill>
            <a:blip r:embed="rId3"/>
            <a:stretch>
              <a:fillRect/>
            </a:stretch>
          </p:blipFill>
          <p:spPr>
            <a:xfrm>
              <a:off x="2923929" y="3723210"/>
              <a:ext cx="661329" cy="88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95476D7-6E06-476B-9346-03BEE824056A}"/>
                </a:ext>
              </a:extLst>
            </p:cNvPr>
            <p:cNvPicPr>
              <a:picLocks noChangeAspect="1"/>
            </p:cNvPicPr>
            <p:nvPr/>
          </p:nvPicPr>
          <p:blipFill>
            <a:blip r:embed="rId3"/>
            <a:stretch>
              <a:fillRect/>
            </a:stretch>
          </p:blipFill>
          <p:spPr>
            <a:xfrm>
              <a:off x="2168955" y="3723210"/>
              <a:ext cx="661329" cy="88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4" name="Group 13">
            <a:extLst>
              <a:ext uri="{FF2B5EF4-FFF2-40B4-BE49-F238E27FC236}">
                <a16:creationId xmlns:a16="http://schemas.microsoft.com/office/drawing/2014/main" id="{0B0FF3AC-B308-4866-A4A4-C5E4C482BC5D}"/>
              </a:ext>
            </a:extLst>
          </p:cNvPr>
          <p:cNvGrpSpPr/>
          <p:nvPr/>
        </p:nvGrpSpPr>
        <p:grpSpPr>
          <a:xfrm>
            <a:off x="2666029" y="1444689"/>
            <a:ext cx="230921" cy="576722"/>
            <a:chOff x="2513585" y="1284517"/>
            <a:chExt cx="230921" cy="576722"/>
          </a:xfrm>
        </p:grpSpPr>
        <p:cxnSp>
          <p:nvCxnSpPr>
            <p:cNvPr id="10" name="Connector: Curved 9">
              <a:extLst>
                <a:ext uri="{FF2B5EF4-FFF2-40B4-BE49-F238E27FC236}">
                  <a16:creationId xmlns:a16="http://schemas.microsoft.com/office/drawing/2014/main" id="{3BA04997-4DEC-44CB-AF48-01A0D06F0DEA}"/>
                </a:ext>
              </a:extLst>
            </p:cNvPr>
            <p:cNvCxnSpPr>
              <a:cxnSpLocks/>
            </p:cNvCxnSpPr>
            <p:nvPr/>
          </p:nvCxnSpPr>
          <p:spPr>
            <a:xfrm rot="16200000" flipH="1">
              <a:off x="2484459" y="1601192"/>
              <a:ext cx="372300" cy="147794"/>
            </a:xfrm>
            <a:prstGeom prst="curved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27334AE-5C64-4171-A5DE-B8354E714CAC}"/>
                </a:ext>
              </a:extLst>
            </p:cNvPr>
            <p:cNvSpPr/>
            <p:nvPr/>
          </p:nvSpPr>
          <p:spPr>
            <a:xfrm>
              <a:off x="2513585" y="1284517"/>
              <a:ext cx="166255" cy="1477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F5CA49D0-7F33-4D25-8E75-617AD1EFDE9B}"/>
              </a:ext>
            </a:extLst>
          </p:cNvPr>
          <p:cNvSpPr/>
          <p:nvPr/>
        </p:nvSpPr>
        <p:spPr>
          <a:xfrm>
            <a:off x="7944300" y="1733050"/>
            <a:ext cx="398087" cy="19911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368E782-6927-4ACE-B99A-71B839DA13D2}"/>
              </a:ext>
            </a:extLst>
          </p:cNvPr>
          <p:cNvPicPr>
            <a:picLocks noChangeAspect="1"/>
          </p:cNvPicPr>
          <p:nvPr/>
        </p:nvPicPr>
        <p:blipFill>
          <a:blip r:embed="rId4"/>
          <a:stretch>
            <a:fillRect/>
          </a:stretch>
        </p:blipFill>
        <p:spPr>
          <a:xfrm>
            <a:off x="7664103" y="2561469"/>
            <a:ext cx="1210954" cy="1405600"/>
          </a:xfrm>
          <a:prstGeom prst="rect">
            <a:avLst/>
          </a:prstGeom>
        </p:spPr>
      </p:pic>
      <p:grpSp>
        <p:nvGrpSpPr>
          <p:cNvPr id="23" name="Group 22">
            <a:extLst>
              <a:ext uri="{FF2B5EF4-FFF2-40B4-BE49-F238E27FC236}">
                <a16:creationId xmlns:a16="http://schemas.microsoft.com/office/drawing/2014/main" id="{13B3D3B3-32DB-4C3C-99F2-0C54AD16DC4F}"/>
              </a:ext>
            </a:extLst>
          </p:cNvPr>
          <p:cNvGrpSpPr/>
          <p:nvPr/>
        </p:nvGrpSpPr>
        <p:grpSpPr>
          <a:xfrm>
            <a:off x="6905483" y="4640302"/>
            <a:ext cx="2907483" cy="1681405"/>
            <a:chOff x="6675080" y="4607014"/>
            <a:chExt cx="2907483" cy="1681405"/>
          </a:xfrm>
        </p:grpSpPr>
        <p:pic>
          <p:nvPicPr>
            <p:cNvPr id="20" name="Picture 19">
              <a:extLst>
                <a:ext uri="{FF2B5EF4-FFF2-40B4-BE49-F238E27FC236}">
                  <a16:creationId xmlns:a16="http://schemas.microsoft.com/office/drawing/2014/main" id="{74442B3E-5BDF-4BA7-B93B-1888C22EF766}"/>
                </a:ext>
              </a:extLst>
            </p:cNvPr>
            <p:cNvPicPr>
              <a:picLocks noChangeAspect="1"/>
            </p:cNvPicPr>
            <p:nvPr/>
          </p:nvPicPr>
          <p:blipFill>
            <a:blip r:embed="rId4"/>
            <a:stretch>
              <a:fillRect/>
            </a:stretch>
          </p:blipFill>
          <p:spPr>
            <a:xfrm>
              <a:off x="6675080" y="4882819"/>
              <a:ext cx="1210954" cy="1405600"/>
            </a:xfrm>
            <a:prstGeom prst="rect">
              <a:avLst/>
            </a:prstGeom>
          </p:spPr>
        </p:pic>
        <p:pic>
          <p:nvPicPr>
            <p:cNvPr id="21" name="Picture 20">
              <a:extLst>
                <a:ext uri="{FF2B5EF4-FFF2-40B4-BE49-F238E27FC236}">
                  <a16:creationId xmlns:a16="http://schemas.microsoft.com/office/drawing/2014/main" id="{678F0EED-A7D0-4166-9D5A-3D47AF6D15E3}"/>
                </a:ext>
              </a:extLst>
            </p:cNvPr>
            <p:cNvPicPr>
              <a:picLocks noChangeAspect="1"/>
            </p:cNvPicPr>
            <p:nvPr/>
          </p:nvPicPr>
          <p:blipFill>
            <a:blip r:embed="rId4"/>
            <a:stretch>
              <a:fillRect/>
            </a:stretch>
          </p:blipFill>
          <p:spPr>
            <a:xfrm>
              <a:off x="8371609" y="4607014"/>
              <a:ext cx="1210954" cy="1405600"/>
            </a:xfrm>
            <a:prstGeom prst="rect">
              <a:avLst/>
            </a:prstGeom>
          </p:spPr>
        </p:pic>
        <p:pic>
          <p:nvPicPr>
            <p:cNvPr id="22" name="Picture 21">
              <a:extLst>
                <a:ext uri="{FF2B5EF4-FFF2-40B4-BE49-F238E27FC236}">
                  <a16:creationId xmlns:a16="http://schemas.microsoft.com/office/drawing/2014/main" id="{EB6754C3-0831-463D-B47E-290E7F4F420D}"/>
                </a:ext>
              </a:extLst>
            </p:cNvPr>
            <p:cNvPicPr>
              <a:picLocks noChangeAspect="1"/>
            </p:cNvPicPr>
            <p:nvPr/>
          </p:nvPicPr>
          <p:blipFill>
            <a:blip r:embed="rId4"/>
            <a:stretch>
              <a:fillRect/>
            </a:stretch>
          </p:blipFill>
          <p:spPr>
            <a:xfrm>
              <a:off x="7445052" y="4753105"/>
              <a:ext cx="1210954" cy="1405600"/>
            </a:xfrm>
            <a:prstGeom prst="rect">
              <a:avLst/>
            </a:prstGeom>
          </p:spPr>
        </p:pic>
      </p:grpSp>
      <p:sp>
        <p:nvSpPr>
          <p:cNvPr id="15" name="TextBox 14">
            <a:extLst>
              <a:ext uri="{FF2B5EF4-FFF2-40B4-BE49-F238E27FC236}">
                <a16:creationId xmlns:a16="http://schemas.microsoft.com/office/drawing/2014/main" id="{E39869C0-5E41-4C78-8510-6AADF80947F6}"/>
              </a:ext>
            </a:extLst>
          </p:cNvPr>
          <p:cNvSpPr txBox="1"/>
          <p:nvPr/>
        </p:nvSpPr>
        <p:spPr>
          <a:xfrm>
            <a:off x="2285226" y="2033735"/>
            <a:ext cx="1490933" cy="372301"/>
          </a:xfrm>
          <a:prstGeom prst="rect">
            <a:avLst/>
          </a:prstGeom>
          <a:noFill/>
        </p:spPr>
        <p:txBody>
          <a:bodyPr wrap="square" rtlCol="0">
            <a:spAutoFit/>
          </a:bodyPr>
          <a:lstStyle/>
          <a:p>
            <a:r>
              <a:rPr lang="fr-FR" dirty="0"/>
              <a:t>Thread</a:t>
            </a:r>
            <a:endParaRPr lang="en-GB" dirty="0"/>
          </a:p>
        </p:txBody>
      </p:sp>
      <p:sp>
        <p:nvSpPr>
          <p:cNvPr id="25" name="TextBox 24">
            <a:extLst>
              <a:ext uri="{FF2B5EF4-FFF2-40B4-BE49-F238E27FC236}">
                <a16:creationId xmlns:a16="http://schemas.microsoft.com/office/drawing/2014/main" id="{0D68A8C3-3AE9-44F4-99E2-AEB939CB1A8D}"/>
              </a:ext>
            </a:extLst>
          </p:cNvPr>
          <p:cNvSpPr txBox="1"/>
          <p:nvPr/>
        </p:nvSpPr>
        <p:spPr>
          <a:xfrm>
            <a:off x="1934371" y="3956343"/>
            <a:ext cx="1490933" cy="372301"/>
          </a:xfrm>
          <a:prstGeom prst="rect">
            <a:avLst/>
          </a:prstGeom>
          <a:noFill/>
        </p:spPr>
        <p:txBody>
          <a:bodyPr wrap="square" rtlCol="0">
            <a:spAutoFit/>
          </a:bodyPr>
          <a:lstStyle/>
          <a:p>
            <a:r>
              <a:rPr lang="fr-FR" dirty="0"/>
              <a:t>Thread block</a:t>
            </a:r>
            <a:endParaRPr lang="en-GB" dirty="0"/>
          </a:p>
        </p:txBody>
      </p:sp>
      <p:sp>
        <p:nvSpPr>
          <p:cNvPr id="26" name="TextBox 25">
            <a:extLst>
              <a:ext uri="{FF2B5EF4-FFF2-40B4-BE49-F238E27FC236}">
                <a16:creationId xmlns:a16="http://schemas.microsoft.com/office/drawing/2014/main" id="{71AA59B2-0A2D-456B-AB7C-B92C7D6178D8}"/>
              </a:ext>
            </a:extLst>
          </p:cNvPr>
          <p:cNvSpPr txBox="1"/>
          <p:nvPr/>
        </p:nvSpPr>
        <p:spPr>
          <a:xfrm>
            <a:off x="2458833" y="6345419"/>
            <a:ext cx="966471" cy="372301"/>
          </a:xfrm>
          <a:prstGeom prst="rect">
            <a:avLst/>
          </a:prstGeom>
          <a:noFill/>
        </p:spPr>
        <p:txBody>
          <a:bodyPr wrap="square" rtlCol="0">
            <a:spAutoFit/>
          </a:bodyPr>
          <a:lstStyle/>
          <a:p>
            <a:r>
              <a:rPr lang="fr-FR" dirty="0" err="1"/>
              <a:t>Grid</a:t>
            </a:r>
            <a:endParaRPr lang="en-GB" dirty="0"/>
          </a:p>
        </p:txBody>
      </p:sp>
      <p:sp>
        <p:nvSpPr>
          <p:cNvPr id="27" name="TextBox 26">
            <a:extLst>
              <a:ext uri="{FF2B5EF4-FFF2-40B4-BE49-F238E27FC236}">
                <a16:creationId xmlns:a16="http://schemas.microsoft.com/office/drawing/2014/main" id="{053D5409-B1A7-484C-8C7C-7E9FC445BB2E}"/>
              </a:ext>
            </a:extLst>
          </p:cNvPr>
          <p:cNvSpPr txBox="1"/>
          <p:nvPr/>
        </p:nvSpPr>
        <p:spPr>
          <a:xfrm>
            <a:off x="7596921" y="1986262"/>
            <a:ext cx="1490933" cy="372301"/>
          </a:xfrm>
          <a:prstGeom prst="rect">
            <a:avLst/>
          </a:prstGeom>
          <a:noFill/>
        </p:spPr>
        <p:txBody>
          <a:bodyPr wrap="square" rtlCol="0">
            <a:spAutoFit/>
          </a:bodyPr>
          <a:lstStyle/>
          <a:p>
            <a:r>
              <a:rPr lang="fr-FR" dirty="0" err="1"/>
              <a:t>Cuda</a:t>
            </a:r>
            <a:r>
              <a:rPr lang="fr-FR" dirty="0"/>
              <a:t> </a:t>
            </a:r>
            <a:r>
              <a:rPr lang="fr-FR" dirty="0" err="1"/>
              <a:t>Core</a:t>
            </a:r>
            <a:endParaRPr lang="en-GB" dirty="0"/>
          </a:p>
        </p:txBody>
      </p:sp>
      <p:sp>
        <p:nvSpPr>
          <p:cNvPr id="28" name="TextBox 27">
            <a:extLst>
              <a:ext uri="{FF2B5EF4-FFF2-40B4-BE49-F238E27FC236}">
                <a16:creationId xmlns:a16="http://schemas.microsoft.com/office/drawing/2014/main" id="{EA7E0527-B49D-4483-BD48-0B796ACEB828}"/>
              </a:ext>
            </a:extLst>
          </p:cNvPr>
          <p:cNvSpPr txBox="1"/>
          <p:nvPr/>
        </p:nvSpPr>
        <p:spPr>
          <a:xfrm>
            <a:off x="7407386" y="3983825"/>
            <a:ext cx="2169996" cy="369332"/>
          </a:xfrm>
          <a:prstGeom prst="rect">
            <a:avLst/>
          </a:prstGeom>
          <a:noFill/>
        </p:spPr>
        <p:txBody>
          <a:bodyPr wrap="square" rtlCol="0">
            <a:spAutoFit/>
          </a:bodyPr>
          <a:lstStyle/>
          <a:p>
            <a:r>
              <a:rPr lang="fr-FR" dirty="0" err="1"/>
              <a:t>Multiprocessor</a:t>
            </a:r>
            <a:endParaRPr lang="en-GB" dirty="0"/>
          </a:p>
        </p:txBody>
      </p:sp>
      <p:sp>
        <p:nvSpPr>
          <p:cNvPr id="29" name="TextBox 28">
            <a:extLst>
              <a:ext uri="{FF2B5EF4-FFF2-40B4-BE49-F238E27FC236}">
                <a16:creationId xmlns:a16="http://schemas.microsoft.com/office/drawing/2014/main" id="{89FA389F-EF92-41DE-8111-5F9AB2DEC9EB}"/>
              </a:ext>
            </a:extLst>
          </p:cNvPr>
          <p:cNvSpPr txBox="1"/>
          <p:nvPr/>
        </p:nvSpPr>
        <p:spPr>
          <a:xfrm>
            <a:off x="7851129" y="6451669"/>
            <a:ext cx="2169996" cy="369332"/>
          </a:xfrm>
          <a:prstGeom prst="rect">
            <a:avLst/>
          </a:prstGeom>
          <a:noFill/>
        </p:spPr>
        <p:txBody>
          <a:bodyPr wrap="square" rtlCol="0">
            <a:spAutoFit/>
          </a:bodyPr>
          <a:lstStyle/>
          <a:p>
            <a:r>
              <a:rPr lang="fr-FR" dirty="0" err="1"/>
              <a:t>Device</a:t>
            </a:r>
            <a:endParaRPr lang="en-GB" dirty="0"/>
          </a:p>
        </p:txBody>
      </p:sp>
      <p:sp>
        <p:nvSpPr>
          <p:cNvPr id="18" name="Rectangle 17">
            <a:extLst>
              <a:ext uri="{FF2B5EF4-FFF2-40B4-BE49-F238E27FC236}">
                <a16:creationId xmlns:a16="http://schemas.microsoft.com/office/drawing/2014/main" id="{CC7DDE70-AEC4-4B55-8C1F-192B1719D329}"/>
              </a:ext>
            </a:extLst>
          </p:cNvPr>
          <p:cNvSpPr/>
          <p:nvPr/>
        </p:nvSpPr>
        <p:spPr>
          <a:xfrm>
            <a:off x="6474691" y="4516582"/>
            <a:ext cx="3625118" cy="190157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90F4FA5A-32F7-4FB2-893D-8C23770F637E}"/>
              </a:ext>
            </a:extLst>
          </p:cNvPr>
          <p:cNvSpPr txBox="1"/>
          <p:nvPr/>
        </p:nvSpPr>
        <p:spPr>
          <a:xfrm>
            <a:off x="7307105" y="979296"/>
            <a:ext cx="1665772" cy="523220"/>
          </a:xfrm>
          <a:prstGeom prst="rect">
            <a:avLst/>
          </a:prstGeom>
          <a:noFill/>
        </p:spPr>
        <p:txBody>
          <a:bodyPr wrap="square" rtlCol="0">
            <a:spAutoFit/>
          </a:bodyPr>
          <a:lstStyle/>
          <a:p>
            <a:r>
              <a:rPr lang="fr-FR" sz="2800" b="1" dirty="0">
                <a:solidFill>
                  <a:schemeClr val="accent5"/>
                </a:solidFill>
              </a:rPr>
              <a:t>Hardware</a:t>
            </a:r>
            <a:endParaRPr lang="en-GB" sz="2800" b="1" dirty="0">
              <a:solidFill>
                <a:schemeClr val="accent5"/>
              </a:solidFill>
            </a:endParaRPr>
          </a:p>
        </p:txBody>
      </p:sp>
      <p:sp>
        <p:nvSpPr>
          <p:cNvPr id="33" name="TextBox 32">
            <a:extLst>
              <a:ext uri="{FF2B5EF4-FFF2-40B4-BE49-F238E27FC236}">
                <a16:creationId xmlns:a16="http://schemas.microsoft.com/office/drawing/2014/main" id="{B5008698-ECA9-449D-88F2-463664314665}"/>
              </a:ext>
            </a:extLst>
          </p:cNvPr>
          <p:cNvSpPr txBox="1"/>
          <p:nvPr/>
        </p:nvSpPr>
        <p:spPr>
          <a:xfrm>
            <a:off x="2216464" y="946453"/>
            <a:ext cx="1665772" cy="523220"/>
          </a:xfrm>
          <a:prstGeom prst="rect">
            <a:avLst/>
          </a:prstGeom>
          <a:noFill/>
        </p:spPr>
        <p:txBody>
          <a:bodyPr wrap="square" rtlCol="0">
            <a:spAutoFit/>
          </a:bodyPr>
          <a:lstStyle/>
          <a:p>
            <a:r>
              <a:rPr lang="fr-FR" sz="2800" b="1" dirty="0">
                <a:solidFill>
                  <a:schemeClr val="accent5"/>
                </a:solidFill>
              </a:rPr>
              <a:t>Software</a:t>
            </a:r>
            <a:endParaRPr lang="en-GB" sz="2800" b="1" dirty="0">
              <a:solidFill>
                <a:schemeClr val="accent5"/>
              </a:solidFill>
            </a:endParaRPr>
          </a:p>
        </p:txBody>
      </p:sp>
      <p:sp>
        <p:nvSpPr>
          <p:cNvPr id="36" name="Title 1">
            <a:extLst>
              <a:ext uri="{FF2B5EF4-FFF2-40B4-BE49-F238E27FC236}">
                <a16:creationId xmlns:a16="http://schemas.microsoft.com/office/drawing/2014/main" id="{17ED3FC4-D74B-4C4A-BDD8-B0C5F442CDE4}"/>
              </a:ext>
            </a:extLst>
          </p:cNvPr>
          <p:cNvSpPr>
            <a:spLocks noGrp="1"/>
          </p:cNvSpPr>
          <p:nvPr>
            <p:ph type="ctrTitle"/>
          </p:nvPr>
        </p:nvSpPr>
        <p:spPr>
          <a:xfrm>
            <a:off x="165763" y="228599"/>
            <a:ext cx="7991918" cy="626977"/>
          </a:xfrm>
        </p:spPr>
        <p:txBody>
          <a:bodyPr>
            <a:normAutofit fontScale="90000"/>
          </a:bodyPr>
          <a:lstStyle/>
          <a:p>
            <a:pPr algn="l"/>
            <a:r>
              <a:rPr lang="fr-FR" sz="4000" dirty="0"/>
              <a:t>4 – Threads et processeurs - terminologie</a:t>
            </a:r>
            <a:endParaRPr lang="en-GB" sz="4000" dirty="0"/>
          </a:p>
        </p:txBody>
      </p:sp>
    </p:spTree>
    <p:extLst>
      <p:ext uri="{BB962C8B-B14F-4D97-AF65-F5344CB8AC3E}">
        <p14:creationId xmlns:p14="http://schemas.microsoft.com/office/powerpoint/2010/main" val="3829646414"/>
      </p:ext>
    </p:extLst>
  </p:cSld>
  <p:clrMapOvr>
    <a:masterClrMapping/>
  </p:clrMapOvr>
  <mc:AlternateContent xmlns:mc="http://schemas.openxmlformats.org/markup-compatibility/2006" xmlns:p14="http://schemas.microsoft.com/office/powerpoint/2010/main">
    <mc:Choice Requires="p14">
      <p:transition spd="slow" p14:dur="2000" advTm="56829"/>
    </mc:Choice>
    <mc:Fallback xmlns="">
      <p:transition spd="slow" advTm="5682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991918" cy="626977"/>
          </a:xfrm>
        </p:spPr>
        <p:txBody>
          <a:bodyPr>
            <a:normAutofit fontScale="90000"/>
          </a:bodyPr>
          <a:lstStyle/>
          <a:p>
            <a:pPr algn="l"/>
            <a:r>
              <a:rPr lang="fr-FR" sz="4000" dirty="0"/>
              <a:t>4 – Règles</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3" y="1741720"/>
            <a:ext cx="11825315" cy="5170646"/>
          </a:xfrm>
          <a:prstGeom prst="rect">
            <a:avLst/>
          </a:prstGeom>
          <a:noFill/>
        </p:spPr>
        <p:txBody>
          <a:bodyPr wrap="square" rtlCol="0">
            <a:spAutoFit/>
          </a:bodyPr>
          <a:lstStyle/>
          <a:p>
            <a:pPr marL="285750" indent="-285750">
              <a:buFont typeface="Arial" panose="020B0604020202020204" pitchFamily="34" charset="0"/>
              <a:buChar char="•"/>
            </a:pPr>
            <a:r>
              <a:rPr lang="fr-FR" sz="2400" dirty="0"/>
              <a:t>Les threads d’un même bloc sont exécutés sur un même multiprocesseur. </a:t>
            </a:r>
          </a:p>
          <a:p>
            <a:pPr marL="285750" indent="-285750">
              <a:buFont typeface="Arial" panose="020B0604020202020204" pitchFamily="34" charset="0"/>
              <a:buChar char="•"/>
            </a:pPr>
            <a:r>
              <a:rPr lang="fr-FR" sz="2400" dirty="0"/>
              <a:t>Un multiprocesseur peut se voir attribuer </a:t>
            </a:r>
            <a:r>
              <a:rPr lang="fr-FR" sz="2400" b="1" dirty="0">
                <a:solidFill>
                  <a:schemeClr val="accent5"/>
                </a:solidFill>
              </a:rPr>
              <a:t>plusieurs blocs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 nombre de threads par bloc est limité (dépend de l’architecture – </a:t>
            </a:r>
            <a:r>
              <a:rPr lang="fr-FR" sz="2400" b="1" dirty="0">
                <a:solidFill>
                  <a:schemeClr val="accent5"/>
                </a:solidFill>
              </a:rPr>
              <a:t>e.g. 1024</a:t>
            </a:r>
            <a:r>
              <a:rPr lang="fr-FR" sz="2400" dirty="0"/>
              <a:t>). </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Les threads d’un même bloc sont exécutés :</a:t>
            </a:r>
          </a:p>
          <a:p>
            <a:pPr marL="742950" lvl="1" indent="-285750">
              <a:buFont typeface="Arial" panose="020B0604020202020204" pitchFamily="34" charset="0"/>
              <a:buChar char="•"/>
            </a:pPr>
            <a:r>
              <a:rPr lang="fr-FR" sz="2400" dirty="0"/>
              <a:t> instruction par instruction </a:t>
            </a:r>
          </a:p>
          <a:p>
            <a:pPr marL="742950" lvl="1" indent="-285750">
              <a:buFont typeface="Arial" panose="020B0604020202020204" pitchFamily="34" charset="0"/>
              <a:buChar char="•"/>
            </a:pPr>
            <a:r>
              <a:rPr lang="fr-FR" sz="2400" dirty="0"/>
              <a:t>par groupe de </a:t>
            </a:r>
            <a:r>
              <a:rPr lang="fr-FR" sz="2400" b="1" dirty="0">
                <a:solidFill>
                  <a:schemeClr val="accent5"/>
                </a:solidFill>
              </a:rPr>
              <a:t>32 threads </a:t>
            </a:r>
            <a:r>
              <a:rPr lang="fr-FR" sz="2400" dirty="0"/>
              <a:t>consécutifs </a:t>
            </a:r>
            <a:r>
              <a:rPr lang="fr-FR" sz="2400" dirty="0">
                <a:sym typeface="Wingdings" panose="05000000000000000000" pitchFamily="2" charset="2"/>
              </a:rPr>
              <a:t></a:t>
            </a:r>
            <a:r>
              <a:rPr lang="fr-FR" sz="2400" dirty="0"/>
              <a:t> </a:t>
            </a:r>
            <a:r>
              <a:rPr lang="fr-FR" sz="2400" b="1" dirty="0">
                <a:solidFill>
                  <a:schemeClr val="accent5"/>
                </a:solidFill>
              </a:rPr>
              <a:t>un </a:t>
            </a:r>
            <a:r>
              <a:rPr lang="fr-FR" sz="2400" b="1" dirty="0" err="1">
                <a:solidFill>
                  <a:schemeClr val="accent5"/>
                </a:solidFill>
              </a:rPr>
              <a:t>warp</a:t>
            </a:r>
            <a:endParaRPr lang="fr-FR" sz="2400" b="1" dirty="0">
              <a:solidFill>
                <a:schemeClr val="accent5"/>
              </a:solidFill>
            </a:endParaRPr>
          </a:p>
          <a:p>
            <a:pPr marL="285750" indent="-285750">
              <a:buFont typeface="Arial" panose="020B0604020202020204" pitchFamily="34" charset="0"/>
              <a:buChar char="•"/>
            </a:pPr>
            <a:endParaRPr lang="fr-FR" sz="2400" b="1" dirty="0">
              <a:solidFill>
                <a:schemeClr val="accent5"/>
              </a:solidFill>
            </a:endParaRPr>
          </a:p>
          <a:p>
            <a:pPr marL="285750" indent="-285750">
              <a:buFont typeface="Arial" panose="020B0604020202020204" pitchFamily="34" charset="0"/>
              <a:buChar char="•"/>
            </a:pPr>
            <a:r>
              <a:rPr lang="fr-FR" sz="2400" b="1" i="1" dirty="0" err="1">
                <a:solidFill>
                  <a:schemeClr val="accent5"/>
                </a:solidFill>
              </a:rPr>
              <a:t>Scheduler</a:t>
            </a:r>
            <a:r>
              <a:rPr lang="fr-FR" sz="2400" i="1" dirty="0"/>
              <a:t> : </a:t>
            </a:r>
          </a:p>
          <a:p>
            <a:pPr marL="742950" lvl="1" indent="-285750">
              <a:buFont typeface="Arial" panose="020B0604020202020204" pitchFamily="34" charset="0"/>
              <a:buChar char="•"/>
            </a:pPr>
            <a:r>
              <a:rPr lang="fr-FR" sz="2400" dirty="0"/>
              <a:t>Niveau block et  </a:t>
            </a:r>
            <a:r>
              <a:rPr lang="fr-FR" sz="2400" dirty="0" err="1"/>
              <a:t>warp</a:t>
            </a:r>
            <a:endParaRPr lang="fr-FR" sz="2400" dirty="0"/>
          </a:p>
          <a:p>
            <a:pPr marL="742950" lvl="1" indent="-285750">
              <a:buFont typeface="Arial" panose="020B0604020202020204" pitchFamily="34" charset="0"/>
              <a:buChar char="•"/>
            </a:pPr>
            <a:r>
              <a:rPr lang="fr-FR" sz="2400" dirty="0"/>
              <a:t>Exposition au niveau de l’API</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242836850"/>
      </p:ext>
    </p:extLst>
  </p:cSld>
  <p:clrMapOvr>
    <a:masterClrMapping/>
  </p:clrMapOvr>
  <mc:AlternateContent xmlns:mc="http://schemas.openxmlformats.org/markup-compatibility/2006" xmlns:p14="http://schemas.microsoft.com/office/powerpoint/2010/main">
    <mc:Choice Requires="p14">
      <p:transition spd="slow" p14:dur="2000" advTm="154143"/>
    </mc:Choice>
    <mc:Fallback xmlns="">
      <p:transition spd="slow" advTm="15414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991918" cy="626977"/>
          </a:xfrm>
        </p:spPr>
        <p:txBody>
          <a:bodyPr>
            <a:normAutofit fontScale="90000"/>
          </a:bodyPr>
          <a:lstStyle/>
          <a:p>
            <a:pPr algn="l"/>
            <a:r>
              <a:rPr lang="fr-FR" sz="4000" dirty="0"/>
              <a:t>4 – Warp – exécution instruction</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3" y="1157104"/>
            <a:ext cx="11825315" cy="5170646"/>
          </a:xfrm>
          <a:prstGeom prst="rect">
            <a:avLst/>
          </a:prstGeom>
          <a:noFill/>
        </p:spPr>
        <p:txBody>
          <a:bodyPr wrap="square" rtlCol="0">
            <a:spAutoFit/>
          </a:bodyPr>
          <a:lstStyle/>
          <a:p>
            <a:pPr marL="285750" indent="-285750">
              <a:buFont typeface="Arial" panose="020B0604020202020204" pitchFamily="34" charset="0"/>
              <a:buChar char="•"/>
            </a:pPr>
            <a:r>
              <a:rPr lang="fr-FR" sz="2400" dirty="0"/>
              <a:t>Les threads d’un même </a:t>
            </a:r>
            <a:r>
              <a:rPr lang="fr-FR" sz="2400" b="1" dirty="0" err="1">
                <a:solidFill>
                  <a:schemeClr val="accent5"/>
                </a:solidFill>
              </a:rPr>
              <a:t>warp</a:t>
            </a:r>
            <a:r>
              <a:rPr lang="fr-FR" sz="2400" dirty="0">
                <a:solidFill>
                  <a:schemeClr val="accent5"/>
                </a:solidFill>
              </a:rPr>
              <a:t> </a:t>
            </a:r>
            <a:r>
              <a:rPr lang="fr-FR" sz="2400" dirty="0"/>
              <a:t>sont exécutés </a:t>
            </a:r>
            <a:r>
              <a:rPr lang="fr-FR" sz="2400" b="1" dirty="0">
                <a:solidFill>
                  <a:schemeClr val="accent5"/>
                </a:solidFill>
              </a:rPr>
              <a:t>instruction par instruction</a:t>
            </a:r>
          </a:p>
          <a:p>
            <a:endParaRPr lang="fr-FR" sz="2400" dirty="0"/>
          </a:p>
          <a:p>
            <a:pPr marL="285750" indent="-285750">
              <a:buFont typeface="Arial" panose="020B0604020202020204" pitchFamily="34" charset="0"/>
              <a:buChar char="•"/>
            </a:pPr>
            <a:r>
              <a:rPr lang="fr-FR" sz="2400" dirty="0"/>
              <a:t>Une fois l’instruction exécutée sur les 32 threads, on recommence avec l’instruction suivante jusqu’à la fin du kernel.</a:t>
            </a:r>
          </a:p>
          <a:p>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Optimisation</a:t>
            </a:r>
          </a:p>
          <a:p>
            <a:pPr marL="285750" indent="-285750">
              <a:buFont typeface="Arial" panose="020B0604020202020204" pitchFamily="34" charset="0"/>
              <a:buChar char="•"/>
            </a:pPr>
            <a:r>
              <a:rPr lang="fr-FR" sz="2400" dirty="0"/>
              <a:t>Pour optimiser l’utilisation d’un multiprocesseur il convient d’utiliser </a:t>
            </a:r>
            <a:r>
              <a:rPr lang="fr-FR" sz="2400" b="1" dirty="0">
                <a:solidFill>
                  <a:schemeClr val="accent5"/>
                </a:solidFill>
              </a:rPr>
              <a:t>des multiples </a:t>
            </a:r>
            <a:r>
              <a:rPr lang="fr-FR" sz="2400" dirty="0"/>
              <a:t>de 32 threads pour la taille des blocs, dans limite du nombre de threads par blocs.</a:t>
            </a:r>
          </a:p>
          <a:p>
            <a:endParaRPr lang="fr-FR" sz="2400" dirty="0"/>
          </a:p>
          <a:p>
            <a:pPr marL="285750" indent="-285750">
              <a:buFont typeface="Arial" panose="020B0604020202020204" pitchFamily="34" charset="0"/>
              <a:buChar char="•"/>
            </a:pPr>
            <a:r>
              <a:rPr lang="fr-FR" sz="2400" dirty="0"/>
              <a:t>Exemple un GPU avec 16 </a:t>
            </a:r>
            <a:r>
              <a:rPr lang="fr-FR" sz="2400" dirty="0" err="1"/>
              <a:t>multiprocessors</a:t>
            </a:r>
            <a:r>
              <a:rPr lang="fr-FR" sz="2400" dirty="0"/>
              <a:t> et 32 </a:t>
            </a:r>
            <a:r>
              <a:rPr lang="fr-FR" sz="2400" dirty="0" err="1"/>
              <a:t>cuda</a:t>
            </a:r>
            <a:r>
              <a:rPr lang="fr-FR" sz="2400" dirty="0"/>
              <a:t> </a:t>
            </a:r>
            <a:r>
              <a:rPr lang="fr-FR" sz="2400" dirty="0" err="1"/>
              <a:t>cores</a:t>
            </a:r>
            <a:r>
              <a:rPr lang="fr-FR" sz="2400" dirty="0"/>
              <a:t> par </a:t>
            </a:r>
            <a:r>
              <a:rPr lang="fr-FR" sz="2400" dirty="0" err="1"/>
              <a:t>multiprocessor</a:t>
            </a:r>
            <a:endParaRPr lang="fr-FR" sz="2400" dirty="0"/>
          </a:p>
          <a:p>
            <a:pPr marL="742950" lvl="1" indent="-285750">
              <a:buFont typeface="Arial" panose="020B0604020202020204" pitchFamily="34" charset="0"/>
              <a:buChar char="•"/>
            </a:pPr>
            <a:r>
              <a:rPr lang="fr-FR" sz="2400" i="1" dirty="0"/>
              <a:t>16 blocs de 32 threads vs 8 blocs de 64 threads  </a:t>
            </a:r>
            <a:r>
              <a:rPr lang="fr-FR" sz="2400" b="1" i="1" dirty="0">
                <a:solidFill>
                  <a:schemeClr val="accent5"/>
                </a:solidFill>
                <a:sym typeface="Wingdings" panose="05000000000000000000" pitchFamily="2" charset="2"/>
              </a:rPr>
              <a:t>(CUDA </a:t>
            </a:r>
            <a:r>
              <a:rPr lang="fr-FR" sz="2400" b="1" i="1" dirty="0" err="1">
                <a:solidFill>
                  <a:schemeClr val="accent5"/>
                </a:solidFill>
                <a:sym typeface="Wingdings" panose="05000000000000000000" pitchFamily="2" charset="2"/>
              </a:rPr>
              <a:t>Occupancy</a:t>
            </a:r>
            <a:r>
              <a:rPr lang="fr-FR" sz="2400" b="1" i="1" dirty="0">
                <a:solidFill>
                  <a:schemeClr val="accent5"/>
                </a:solidFill>
                <a:sym typeface="Wingdings" panose="05000000000000000000" pitchFamily="2" charset="2"/>
              </a:rPr>
              <a:t>)</a:t>
            </a:r>
            <a:endParaRPr lang="fr-FR" sz="2400" b="1" i="1" dirty="0">
              <a:solidFill>
                <a:schemeClr val="accent5"/>
              </a:solidFill>
            </a:endParaRPr>
          </a:p>
          <a:p>
            <a:pPr marL="285750" indent="-285750">
              <a:buFont typeface="Arial" panose="020B0604020202020204" pitchFamily="34" charset="0"/>
              <a:buChar char="•"/>
            </a:pPr>
            <a:endParaRPr lang="fr-FR" sz="2400" dirty="0"/>
          </a:p>
          <a:p>
            <a:endParaRPr lang="en-GB" dirty="0"/>
          </a:p>
        </p:txBody>
      </p:sp>
    </p:spTree>
    <p:extLst>
      <p:ext uri="{BB962C8B-B14F-4D97-AF65-F5344CB8AC3E}">
        <p14:creationId xmlns:p14="http://schemas.microsoft.com/office/powerpoint/2010/main" val="3998237962"/>
      </p:ext>
    </p:extLst>
  </p:cSld>
  <p:clrMapOvr>
    <a:masterClrMapping/>
  </p:clrMapOvr>
  <mc:AlternateContent xmlns:mc="http://schemas.openxmlformats.org/markup-compatibility/2006" xmlns:p14="http://schemas.microsoft.com/office/powerpoint/2010/main">
    <mc:Choice Requires="p14">
      <p:transition spd="slow" p14:dur="2000" advTm="54197"/>
    </mc:Choice>
    <mc:Fallback xmlns="">
      <p:transition spd="slow" advTm="5419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3" y="228599"/>
            <a:ext cx="7991918" cy="626977"/>
          </a:xfrm>
        </p:spPr>
        <p:txBody>
          <a:bodyPr>
            <a:normAutofit fontScale="90000"/>
          </a:bodyPr>
          <a:lstStyle/>
          <a:p>
            <a:pPr algn="l"/>
            <a:r>
              <a:rPr lang="fr-FR" sz="4000" dirty="0"/>
              <a:t>4 – Warp sur l’architecture Tesla</a:t>
            </a:r>
            <a:endParaRPr lang="en-GB" sz="4000" dirty="0"/>
          </a:p>
        </p:txBody>
      </p:sp>
      <p:pic>
        <p:nvPicPr>
          <p:cNvPr id="5" name="Picture 4">
            <a:extLst>
              <a:ext uri="{FF2B5EF4-FFF2-40B4-BE49-F238E27FC236}">
                <a16:creationId xmlns:a16="http://schemas.microsoft.com/office/drawing/2014/main" id="{69609468-E250-4934-9E34-944053BF35FD}"/>
              </a:ext>
            </a:extLst>
          </p:cNvPr>
          <p:cNvPicPr>
            <a:picLocks noChangeAspect="1"/>
          </p:cNvPicPr>
          <p:nvPr/>
        </p:nvPicPr>
        <p:blipFill>
          <a:blip r:embed="rId3"/>
          <a:stretch>
            <a:fillRect/>
          </a:stretch>
        </p:blipFill>
        <p:spPr>
          <a:xfrm>
            <a:off x="4292911" y="855576"/>
            <a:ext cx="7315201" cy="5635289"/>
          </a:xfrm>
          <a:prstGeom prst="rect">
            <a:avLst/>
          </a:prstGeom>
        </p:spPr>
      </p:pic>
      <p:sp>
        <p:nvSpPr>
          <p:cNvPr id="4" name="TextBox 3">
            <a:extLst>
              <a:ext uri="{FF2B5EF4-FFF2-40B4-BE49-F238E27FC236}">
                <a16:creationId xmlns:a16="http://schemas.microsoft.com/office/drawing/2014/main" id="{634A98B0-978F-4485-8101-5EB3A066D3BA}"/>
              </a:ext>
            </a:extLst>
          </p:cNvPr>
          <p:cNvSpPr txBox="1"/>
          <p:nvPr/>
        </p:nvSpPr>
        <p:spPr>
          <a:xfrm>
            <a:off x="165763" y="1328118"/>
            <a:ext cx="4053967" cy="1292662"/>
          </a:xfrm>
          <a:prstGeom prst="rect">
            <a:avLst/>
          </a:prstGeom>
          <a:noFill/>
        </p:spPr>
        <p:txBody>
          <a:bodyPr wrap="square" rtlCol="0">
            <a:spAutoFit/>
          </a:bodyPr>
          <a:lstStyle/>
          <a:p>
            <a:pPr marL="285750" indent="-285750">
              <a:buFont typeface="Arial" panose="020B0604020202020204" pitchFamily="34" charset="0"/>
              <a:buChar char="•"/>
            </a:pPr>
            <a:r>
              <a:rPr lang="fr-FR" sz="2000" dirty="0" err="1"/>
              <a:t>Multiprocessor</a:t>
            </a:r>
            <a:r>
              <a:rPr lang="fr-FR" sz="2000" dirty="0"/>
              <a:t> :</a:t>
            </a:r>
          </a:p>
          <a:p>
            <a:pPr marL="342900" indent="-342900">
              <a:buFont typeface="Wingdings" panose="05000000000000000000" pitchFamily="2" charset="2"/>
              <a:buChar char="ü"/>
            </a:pPr>
            <a:r>
              <a:rPr lang="fr-FR" sz="2000" i="1" dirty="0"/>
              <a:t>Diversité de ressources </a:t>
            </a:r>
            <a:r>
              <a:rPr lang="fr-FR" sz="2000" i="1" dirty="0" err="1"/>
              <a:t>harware</a:t>
            </a:r>
            <a:endParaRPr lang="fr-FR" sz="2000" i="1" dirty="0"/>
          </a:p>
          <a:p>
            <a:pPr marL="342900" indent="-342900">
              <a:buFont typeface="Wingdings" panose="05000000000000000000" pitchFamily="2" charset="2"/>
              <a:buChar char="ü"/>
            </a:pPr>
            <a:r>
              <a:rPr lang="fr-FR" sz="2000" i="1" dirty="0" err="1"/>
              <a:t>Instr</a:t>
            </a:r>
            <a:r>
              <a:rPr lang="fr-FR" sz="2000" i="1" dirty="0"/>
              <a:t> </a:t>
            </a:r>
            <a:r>
              <a:rPr lang="fr-FR" sz="2000" i="1" dirty="0" err="1"/>
              <a:t>fetch</a:t>
            </a:r>
            <a:r>
              <a:rPr lang="fr-FR" sz="2000" i="1" dirty="0"/>
              <a:t>/</a:t>
            </a:r>
            <a:r>
              <a:rPr lang="fr-FR" sz="2000" i="1" dirty="0" err="1"/>
              <a:t>decode</a:t>
            </a:r>
            <a:r>
              <a:rPr lang="fr-FR" sz="2000" i="1" dirty="0"/>
              <a:t>/registres …</a:t>
            </a:r>
            <a:endParaRPr lang="fr-FR" sz="2400" i="1" dirty="0"/>
          </a:p>
          <a:p>
            <a:endParaRPr lang="en-GB" dirty="0"/>
          </a:p>
        </p:txBody>
      </p:sp>
    </p:spTree>
    <p:extLst>
      <p:ext uri="{BB962C8B-B14F-4D97-AF65-F5344CB8AC3E}">
        <p14:creationId xmlns:p14="http://schemas.microsoft.com/office/powerpoint/2010/main" val="2042396682"/>
      </p:ext>
    </p:extLst>
  </p:cSld>
  <p:clrMapOvr>
    <a:masterClrMapping/>
  </p:clrMapOvr>
  <mc:AlternateContent xmlns:mc="http://schemas.openxmlformats.org/markup-compatibility/2006" xmlns:p14="http://schemas.microsoft.com/office/powerpoint/2010/main">
    <mc:Choice Requires="p14">
      <p:transition spd="slow" p14:dur="2000" advTm="341"/>
    </mc:Choice>
    <mc:Fallback xmlns="">
      <p:transition spd="slow" advTm="34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2" y="228599"/>
            <a:ext cx="9661283" cy="626977"/>
          </a:xfrm>
        </p:spPr>
        <p:txBody>
          <a:bodyPr>
            <a:normAutofit fontScale="90000"/>
          </a:bodyPr>
          <a:lstStyle/>
          <a:p>
            <a:pPr algn="l"/>
            <a:r>
              <a:rPr lang="fr-FR" sz="4000" dirty="0"/>
              <a:t>4 – Warp : Cas des structures conditionnelles</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83342" y="1383131"/>
            <a:ext cx="11825315" cy="4893647"/>
          </a:xfrm>
          <a:prstGeom prst="rect">
            <a:avLst/>
          </a:prstGeom>
          <a:noFill/>
        </p:spPr>
        <p:txBody>
          <a:bodyPr wrap="square" rtlCol="0">
            <a:spAutoFit/>
          </a:bodyPr>
          <a:lstStyle/>
          <a:p>
            <a:pPr marL="285750" indent="-285750">
              <a:buFont typeface="Arial" panose="020B0604020202020204" pitchFamily="34" charset="0"/>
              <a:buChar char="•"/>
            </a:pPr>
            <a:r>
              <a:rPr lang="fr-FR" sz="2400" dirty="0"/>
              <a:t>Si des threads d’un même </a:t>
            </a:r>
            <a:r>
              <a:rPr lang="fr-FR" sz="2400" b="1" dirty="0" err="1">
                <a:solidFill>
                  <a:schemeClr val="accent5"/>
                </a:solidFill>
              </a:rPr>
              <a:t>warp</a:t>
            </a:r>
            <a:r>
              <a:rPr lang="fr-FR" sz="2400" dirty="0"/>
              <a:t> n’entrent pas dans la même branche de la structure conditionnelle, le modèle d’exécution </a:t>
            </a:r>
            <a:r>
              <a:rPr lang="fr-FR" sz="2400" b="1" dirty="0">
                <a:solidFill>
                  <a:schemeClr val="accent5"/>
                </a:solidFill>
              </a:rPr>
              <a:t>force l’évaluation séquentielle des deux branches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Les threads n’entrant pas dans une branche doivent attendre que les threads y entrant aient terminé leur exécution,  puis inversement.</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Le temps d'exécution d’une structure conditionnelle est donc </a:t>
            </a:r>
            <a:r>
              <a:rPr lang="fr-FR" sz="2400" b="1" dirty="0">
                <a:solidFill>
                  <a:schemeClr val="accent5"/>
                </a:solidFill>
              </a:rPr>
              <a:t>la somme</a:t>
            </a:r>
            <a:r>
              <a:rPr lang="fr-FR" sz="2400" dirty="0"/>
              <a:t> des temps d‘exécution des 2 branches.</a:t>
            </a:r>
          </a:p>
          <a:p>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Optimisation</a:t>
            </a:r>
          </a:p>
          <a:p>
            <a:pPr marL="285750" indent="-285750">
              <a:buFont typeface="Arial" panose="020B0604020202020204" pitchFamily="34" charset="0"/>
              <a:buChar char="•"/>
            </a:pPr>
            <a:r>
              <a:rPr lang="fr-FR" sz="2400" dirty="0"/>
              <a:t>Tenter d’éviter/supprimer les branches</a:t>
            </a:r>
          </a:p>
          <a:p>
            <a:pPr marL="285750" indent="-285750">
              <a:buFont typeface="Arial" panose="020B0604020202020204" pitchFamily="34" charset="0"/>
              <a:buChar char="•"/>
            </a:pPr>
            <a:r>
              <a:rPr lang="fr-FR" sz="2400" dirty="0"/>
              <a:t>S’assurer que tous les threads d’un </a:t>
            </a:r>
            <a:r>
              <a:rPr lang="fr-FR" sz="2400" dirty="0" err="1"/>
              <a:t>warp</a:t>
            </a:r>
            <a:r>
              <a:rPr lang="fr-FR" sz="2400" dirty="0"/>
              <a:t> prennent la même branche.</a:t>
            </a:r>
            <a:endParaRPr lang="en-GB" dirty="0"/>
          </a:p>
        </p:txBody>
      </p:sp>
    </p:spTree>
    <p:extLst>
      <p:ext uri="{BB962C8B-B14F-4D97-AF65-F5344CB8AC3E}">
        <p14:creationId xmlns:p14="http://schemas.microsoft.com/office/powerpoint/2010/main" val="2412493770"/>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2" y="228599"/>
            <a:ext cx="9661283" cy="626977"/>
          </a:xfrm>
        </p:spPr>
        <p:txBody>
          <a:bodyPr>
            <a:normAutofit fontScale="90000"/>
          </a:bodyPr>
          <a:lstStyle/>
          <a:p>
            <a:pPr algn="l"/>
            <a:r>
              <a:rPr lang="fr-FR" sz="4000" dirty="0"/>
              <a:t>4 – Warp : Exécution</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3" y="1741720"/>
            <a:ext cx="11825315" cy="3323987"/>
          </a:xfrm>
          <a:prstGeom prst="rect">
            <a:avLst/>
          </a:prstGeom>
          <a:noFill/>
        </p:spPr>
        <p:txBody>
          <a:bodyPr wrap="square" rtlCol="0">
            <a:spAutoFit/>
          </a:bodyPr>
          <a:lstStyle/>
          <a:p>
            <a:pPr marL="285750" indent="-285750">
              <a:buFont typeface="Arial" panose="020B0604020202020204" pitchFamily="34" charset="0"/>
              <a:buChar char="•"/>
            </a:pPr>
            <a:r>
              <a:rPr lang="fr-FR" sz="2400" dirty="0"/>
              <a:t>Les différents </a:t>
            </a:r>
            <a:r>
              <a:rPr lang="fr-FR" sz="2400" b="1" dirty="0" err="1">
                <a:solidFill>
                  <a:schemeClr val="accent5"/>
                </a:solidFill>
              </a:rPr>
              <a:t>warps</a:t>
            </a:r>
            <a:r>
              <a:rPr lang="fr-FR" sz="2400" dirty="0"/>
              <a:t> d’un même bloc ne sont pas exécutés en parallèle.</a:t>
            </a:r>
          </a:p>
          <a:p>
            <a:pPr marL="285750" indent="-285750">
              <a:buFont typeface="Arial" panose="020B0604020202020204" pitchFamily="34" charset="0"/>
              <a:buChar char="•"/>
            </a:pPr>
            <a:r>
              <a:rPr lang="fr-FR" sz="2400" dirty="0"/>
              <a:t>Pas de garantie sur l’ordre d’exécution des instructions entre threads de différents </a:t>
            </a:r>
            <a:r>
              <a:rPr lang="fr-FR" sz="2400" dirty="0" err="1"/>
              <a:t>warps</a:t>
            </a:r>
            <a:r>
              <a:rPr lang="fr-FR" sz="2400" dirty="0"/>
              <a:t>,</a:t>
            </a:r>
          </a:p>
          <a:p>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Accès concurrents à la mémoire partagée.</a:t>
            </a:r>
          </a:p>
          <a:p>
            <a:pPr marL="285750" indent="-285750">
              <a:buFont typeface="Arial" panose="020B0604020202020204" pitchFamily="34" charset="0"/>
              <a:buChar char="•"/>
            </a:pPr>
            <a:r>
              <a:rPr lang="fr-FR" sz="2400" dirty="0"/>
              <a:t>plusieurs threads de </a:t>
            </a:r>
            <a:r>
              <a:rPr lang="fr-FR" sz="2400" dirty="0" err="1"/>
              <a:t>warps</a:t>
            </a:r>
            <a:r>
              <a:rPr lang="fr-FR" sz="2400" dirty="0"/>
              <a:t> différents manipulant la même donnée </a:t>
            </a:r>
            <a:r>
              <a:rPr lang="fr-FR" sz="2400" dirty="0">
                <a:sym typeface="Wingdings" panose="05000000000000000000" pitchFamily="2" charset="2"/>
              </a:rPr>
              <a:t> problème d’accès aux données.</a:t>
            </a:r>
            <a:endParaRPr lang="fr-FR" sz="2400" dirty="0"/>
          </a:p>
          <a:p>
            <a:pPr marL="285750" indent="-285750">
              <a:buFont typeface="Arial" panose="020B0604020202020204" pitchFamily="34" charset="0"/>
              <a:buChar char="•"/>
            </a:pPr>
            <a:endParaRPr lang="fr-FR" sz="2400" dirty="0"/>
          </a:p>
          <a:p>
            <a:endParaRPr lang="en-GB" dirty="0"/>
          </a:p>
        </p:txBody>
      </p:sp>
    </p:spTree>
    <p:extLst>
      <p:ext uri="{BB962C8B-B14F-4D97-AF65-F5344CB8AC3E}">
        <p14:creationId xmlns:p14="http://schemas.microsoft.com/office/powerpoint/2010/main" val="3169366086"/>
      </p:ext>
    </p:extLst>
  </p:cSld>
  <p:clrMapOvr>
    <a:masterClrMapping/>
  </p:clrMapOvr>
  <mc:AlternateContent xmlns:mc="http://schemas.openxmlformats.org/markup-compatibility/2006" xmlns:p14="http://schemas.microsoft.com/office/powerpoint/2010/main">
    <mc:Choice Requires="p14">
      <p:transition spd="slow" p14:dur="2000" advTm="311"/>
    </mc:Choice>
    <mc:Fallback xmlns="">
      <p:transition spd="slow" advTm="31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2" y="228599"/>
            <a:ext cx="9661283" cy="626977"/>
          </a:xfrm>
        </p:spPr>
        <p:txBody>
          <a:bodyPr>
            <a:normAutofit fontScale="90000"/>
          </a:bodyPr>
          <a:lstStyle/>
          <a:p>
            <a:pPr algn="l"/>
            <a:r>
              <a:rPr lang="fr-FR" sz="4000" dirty="0"/>
              <a:t>4 – Warp : Synchronisation</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3" y="1741720"/>
            <a:ext cx="11825315" cy="3693319"/>
          </a:xfrm>
          <a:prstGeom prst="rect">
            <a:avLst/>
          </a:prstGeom>
          <a:noFill/>
        </p:spPr>
        <p:txBody>
          <a:bodyPr wrap="square" rtlCol="0">
            <a:spAutoFit/>
          </a:bodyPr>
          <a:lstStyle/>
          <a:p>
            <a:pPr marL="285750" indent="-285750">
              <a:buFont typeface="Arial" panose="020B0604020202020204" pitchFamily="34" charset="0"/>
              <a:buChar char="•"/>
            </a:pPr>
            <a:r>
              <a:rPr lang="fr-FR" sz="2400" dirty="0"/>
              <a:t>Une barrière de synchronisation entre threads d’un même bloc est disponible</a:t>
            </a:r>
          </a:p>
          <a:p>
            <a:pPr marL="285750" indent="-285750">
              <a:buFont typeface="Arial" panose="020B0604020202020204" pitchFamily="34" charset="0"/>
              <a:buChar char="•"/>
            </a:pPr>
            <a:r>
              <a:rPr lang="fr-FR" sz="2400" dirty="0"/>
              <a:t>Lorsqu’un </a:t>
            </a:r>
            <a:r>
              <a:rPr lang="fr-FR" sz="2400" b="1" dirty="0" err="1">
                <a:solidFill>
                  <a:schemeClr val="accent5"/>
                </a:solidFill>
              </a:rPr>
              <a:t>warp</a:t>
            </a:r>
            <a:r>
              <a:rPr lang="fr-FR" sz="2400" dirty="0"/>
              <a:t> arrive à la barrière, il est placé dans une liste d’attente. Une fois tous les </a:t>
            </a:r>
            <a:r>
              <a:rPr lang="fr-FR" sz="2400" dirty="0" err="1"/>
              <a:t>warps</a:t>
            </a:r>
            <a:r>
              <a:rPr lang="fr-FR" sz="2400" dirty="0"/>
              <a:t> arrivés à la barrière, leur exécution se poursuit après la barrière.</a:t>
            </a:r>
          </a:p>
          <a:p>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Structure conditionnelle</a:t>
            </a:r>
          </a:p>
          <a:p>
            <a:pPr marL="285750" indent="-285750">
              <a:buFont typeface="Arial" panose="020B0604020202020204" pitchFamily="34" charset="0"/>
              <a:buChar char="•"/>
            </a:pPr>
            <a:r>
              <a:rPr lang="fr-FR" sz="2400" dirty="0"/>
              <a:t>Dans le cas d’une structure conditionnelle, la barrière doit-être placée dans les deux branches, sinon blocage possible.</a:t>
            </a:r>
          </a:p>
          <a:p>
            <a:pPr marL="285750" indent="-285750">
              <a:buFont typeface="Arial" panose="020B0604020202020204" pitchFamily="34" charset="0"/>
              <a:buChar char="•"/>
            </a:pPr>
            <a:endParaRPr lang="fr-FR" sz="2400" dirty="0"/>
          </a:p>
          <a:p>
            <a:endParaRPr lang="en-GB" dirty="0"/>
          </a:p>
        </p:txBody>
      </p:sp>
    </p:spTree>
    <p:extLst>
      <p:ext uri="{BB962C8B-B14F-4D97-AF65-F5344CB8AC3E}">
        <p14:creationId xmlns:p14="http://schemas.microsoft.com/office/powerpoint/2010/main" val="1652786041"/>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2" y="228599"/>
            <a:ext cx="9661283" cy="626977"/>
          </a:xfrm>
        </p:spPr>
        <p:txBody>
          <a:bodyPr>
            <a:normAutofit fontScale="90000"/>
          </a:bodyPr>
          <a:lstStyle/>
          <a:p>
            <a:pPr algn="l"/>
            <a:r>
              <a:rPr lang="fr-FR" sz="4000" dirty="0"/>
              <a:t>4 – Warp :  Ordonnancement</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2" y="1458755"/>
            <a:ext cx="11825315" cy="5539978"/>
          </a:xfrm>
          <a:prstGeom prst="rect">
            <a:avLst/>
          </a:prstGeom>
          <a:noFill/>
        </p:spPr>
        <p:txBody>
          <a:bodyPr wrap="square" rtlCol="0">
            <a:spAutoFit/>
          </a:bodyPr>
          <a:lstStyle/>
          <a:p>
            <a:pPr marL="285750" indent="-285750">
              <a:buFont typeface="Arial" panose="020B0604020202020204" pitchFamily="34" charset="0"/>
              <a:buChar char="•"/>
            </a:pPr>
            <a:r>
              <a:rPr lang="fr-FR" sz="2400" dirty="0"/>
              <a:t>Si un </a:t>
            </a:r>
            <a:r>
              <a:rPr lang="fr-FR" sz="2400" b="1" dirty="0" err="1">
                <a:solidFill>
                  <a:schemeClr val="accent5"/>
                </a:solidFill>
              </a:rPr>
              <a:t>warp</a:t>
            </a:r>
            <a:r>
              <a:rPr lang="fr-FR" sz="2400" b="1" dirty="0">
                <a:solidFill>
                  <a:schemeClr val="accent5"/>
                </a:solidFill>
              </a:rPr>
              <a:t> </a:t>
            </a:r>
            <a:r>
              <a:rPr lang="fr-FR" sz="2400" dirty="0"/>
              <a:t>doit attendre le résultat d’une longue opération (par exemple accès mémoire globale), celui-ci est placé dans un fil d’attente et un autre </a:t>
            </a:r>
            <a:r>
              <a:rPr lang="fr-FR" sz="2400" dirty="0" err="1"/>
              <a:t>warp</a:t>
            </a:r>
            <a:r>
              <a:rPr lang="fr-FR" sz="2400" dirty="0"/>
              <a:t> dans la liste des </a:t>
            </a:r>
            <a:r>
              <a:rPr lang="fr-FR" sz="2400" dirty="0" err="1"/>
              <a:t>warps</a:t>
            </a:r>
            <a:r>
              <a:rPr lang="fr-FR" sz="2400" dirty="0"/>
              <a:t> prêts à l’exécution peut-être exécuté.</a:t>
            </a:r>
          </a:p>
          <a:p>
            <a:endParaRPr lang="fr-FR" sz="2400" dirty="0"/>
          </a:p>
          <a:p>
            <a:pPr marL="285750" indent="-285750">
              <a:buFont typeface="Arial" panose="020B0604020202020204" pitchFamily="34" charset="0"/>
              <a:buChar char="•"/>
            </a:pPr>
            <a:r>
              <a:rPr lang="fr-FR" sz="2400" dirty="0"/>
              <a:t>Ce mécanisme permet de masquer les opérations ayant une latence importante et d’optimiser l’utilisation des processeurs.</a:t>
            </a:r>
          </a:p>
          <a:p>
            <a:pPr marL="285750" indent="-285750">
              <a:buFont typeface="Arial" panose="020B0604020202020204" pitchFamily="34" charset="0"/>
              <a:buChar char="•"/>
            </a:pPr>
            <a:r>
              <a:rPr lang="fr-FR" sz="2400" b="1" dirty="0">
                <a:solidFill>
                  <a:schemeClr val="accent5"/>
                </a:solidFill>
              </a:rPr>
              <a:t>Changement de contexte </a:t>
            </a:r>
            <a:r>
              <a:rPr lang="fr-FR" sz="2400" dirty="0"/>
              <a:t>peu couteux sur GPU (comparaison CPU)</a:t>
            </a:r>
          </a:p>
          <a:p>
            <a:pPr marL="285750" indent="-285750">
              <a:buFont typeface="Arial" panose="020B0604020202020204" pitchFamily="34" charset="0"/>
              <a:buChar char="•"/>
            </a:pPr>
            <a:endParaRPr lang="fr-FR" sz="2400" dirty="0"/>
          </a:p>
          <a:p>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Optimisation</a:t>
            </a:r>
          </a:p>
          <a:p>
            <a:pPr marL="285750" indent="-285750">
              <a:buFont typeface="Arial" panose="020B0604020202020204" pitchFamily="34" charset="0"/>
              <a:buChar char="•"/>
            </a:pPr>
            <a:r>
              <a:rPr lang="fr-FR" sz="2400" dirty="0"/>
              <a:t>De manière à pouvoir masquer les opérations de grande latence, il convient de placer plus de 32 threads et donc 2 </a:t>
            </a:r>
            <a:r>
              <a:rPr lang="fr-FR" sz="2400" dirty="0" err="1"/>
              <a:t>warps</a:t>
            </a:r>
            <a:r>
              <a:rPr lang="fr-FR" sz="2400" dirty="0"/>
              <a:t> par bloc.</a:t>
            </a:r>
          </a:p>
          <a:p>
            <a:pPr marL="285750" indent="-285750">
              <a:buFont typeface="Arial" panose="020B0604020202020204" pitchFamily="34" charset="0"/>
              <a:buChar char="•"/>
            </a:pPr>
            <a:endParaRPr lang="fr-FR" sz="2400" dirty="0"/>
          </a:p>
          <a:p>
            <a:endParaRPr lang="en-GB" dirty="0"/>
          </a:p>
        </p:txBody>
      </p:sp>
    </p:spTree>
    <p:extLst>
      <p:ext uri="{BB962C8B-B14F-4D97-AF65-F5344CB8AC3E}">
        <p14:creationId xmlns:p14="http://schemas.microsoft.com/office/powerpoint/2010/main" val="2161046182"/>
      </p:ext>
    </p:extLst>
  </p:cSld>
  <p:clrMapOvr>
    <a:masterClrMapping/>
  </p:clrMapOvr>
  <mc:AlternateContent xmlns:mc="http://schemas.openxmlformats.org/markup-compatibility/2006" xmlns:p14="http://schemas.microsoft.com/office/powerpoint/2010/main">
    <mc:Choice Requires="p14">
      <p:transition spd="slow" p14:dur="2000" advTm="102"/>
    </mc:Choice>
    <mc:Fallback xmlns="">
      <p:transition spd="slow" advTm="1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326477" cy="621793"/>
          </a:xfrm>
        </p:spPr>
        <p:txBody>
          <a:bodyPr>
            <a:normAutofit fontScale="90000"/>
          </a:bodyPr>
          <a:lstStyle/>
          <a:p>
            <a:pPr algn="l"/>
            <a:r>
              <a:rPr lang="fr-FR" sz="4000" dirty="0"/>
              <a:t>1 – Environnement Logiciels</a:t>
            </a:r>
            <a:endParaRPr lang="en-GB" sz="4000" dirty="0"/>
          </a:p>
        </p:txBody>
      </p:sp>
      <p:sp>
        <p:nvSpPr>
          <p:cNvPr id="3" name="Title 1">
            <a:extLst>
              <a:ext uri="{FF2B5EF4-FFF2-40B4-BE49-F238E27FC236}">
                <a16:creationId xmlns:a16="http://schemas.microsoft.com/office/drawing/2014/main" id="{E0B5363B-84D6-45E3-AFD9-36FBD202A36F}"/>
              </a:ext>
            </a:extLst>
          </p:cNvPr>
          <p:cNvSpPr txBox="1">
            <a:spLocks/>
          </p:cNvSpPr>
          <p:nvPr/>
        </p:nvSpPr>
        <p:spPr>
          <a:xfrm>
            <a:off x="271875" y="1154500"/>
            <a:ext cx="11920125" cy="344241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algn="l"/>
            <a:r>
              <a:rPr lang="fr-FR" sz="4000" dirty="0"/>
              <a:t>Téléchargement</a:t>
            </a:r>
          </a:p>
          <a:p>
            <a:pPr algn="l"/>
            <a:r>
              <a:rPr lang="fr-FR" sz="2500" i="1" dirty="0">
                <a:hlinkClick r:id="rId3"/>
              </a:rPr>
              <a:t>https://developer.nvidia.com/cuda-downloads</a:t>
            </a:r>
            <a:r>
              <a:rPr lang="fr-FR" sz="2500" i="1" dirty="0"/>
              <a:t> </a:t>
            </a:r>
          </a:p>
          <a:p>
            <a:pPr algn="l"/>
            <a:endParaRPr lang="fr-FR" sz="4000" dirty="0"/>
          </a:p>
          <a:p>
            <a:pPr marL="742950" indent="-742950" algn="l">
              <a:buFont typeface="+mj-lt"/>
              <a:buAutoNum type="arabicPeriod"/>
            </a:pPr>
            <a:r>
              <a:rPr lang="fr-FR" sz="3100" dirty="0"/>
              <a:t>Pilotes </a:t>
            </a:r>
            <a:r>
              <a:rPr lang="fr-FR" sz="3100" dirty="0" err="1"/>
              <a:t>Nvidia</a:t>
            </a:r>
            <a:endParaRPr lang="fr-FR" sz="3100" dirty="0"/>
          </a:p>
          <a:p>
            <a:pPr marL="742950" indent="-742950" algn="l">
              <a:buFont typeface="+mj-lt"/>
              <a:buAutoNum type="arabicPeriod"/>
            </a:pPr>
            <a:r>
              <a:rPr lang="fr-FR" sz="3100" dirty="0"/>
              <a:t>CUDA Toolkit : compilateur, debugger, documentation, exemples</a:t>
            </a:r>
          </a:p>
          <a:p>
            <a:pPr marL="742950" indent="-742950" algn="l">
              <a:buFont typeface="+mj-lt"/>
              <a:buAutoNum type="arabicPeriod"/>
            </a:pPr>
            <a:r>
              <a:rPr lang="fr-FR" sz="3100" dirty="0" err="1"/>
              <a:t>Nvidia</a:t>
            </a:r>
            <a:r>
              <a:rPr lang="fr-FR" sz="3100" dirty="0"/>
              <a:t> </a:t>
            </a:r>
            <a:r>
              <a:rPr lang="fr-FR" sz="3100" dirty="0" err="1"/>
              <a:t>Nsight</a:t>
            </a:r>
            <a:r>
              <a:rPr lang="fr-FR" sz="3100" dirty="0"/>
              <a:t> (Visual Studio ou </a:t>
            </a:r>
            <a:r>
              <a:rPr lang="fr-FR" sz="3100" dirty="0" err="1"/>
              <a:t>Eclipe</a:t>
            </a:r>
            <a:r>
              <a:rPr lang="fr-FR" sz="3100" dirty="0"/>
              <a:t>)</a:t>
            </a:r>
          </a:p>
          <a:p>
            <a:pPr marL="742950" indent="-742950" algn="l">
              <a:buFont typeface="+mj-lt"/>
              <a:buAutoNum type="arabicPeriod"/>
            </a:pPr>
            <a:r>
              <a:rPr lang="en-GB" sz="3100" dirty="0" err="1"/>
              <a:t>Bibliothèques</a:t>
            </a:r>
            <a:r>
              <a:rPr lang="en-GB" sz="3100" dirty="0"/>
              <a:t> : </a:t>
            </a:r>
            <a:r>
              <a:rPr lang="en-GB" sz="3100" dirty="0" err="1"/>
              <a:t>CuBLAS</a:t>
            </a:r>
            <a:r>
              <a:rPr lang="en-GB" sz="3100" dirty="0"/>
              <a:t>, </a:t>
            </a:r>
            <a:r>
              <a:rPr lang="en-GB" sz="3100" dirty="0" err="1"/>
              <a:t>CuFFT</a:t>
            </a:r>
            <a:r>
              <a:rPr lang="en-GB" sz="3100" dirty="0"/>
              <a:t> …</a:t>
            </a:r>
          </a:p>
        </p:txBody>
      </p:sp>
    </p:spTree>
    <p:extLst>
      <p:ext uri="{BB962C8B-B14F-4D97-AF65-F5344CB8AC3E}">
        <p14:creationId xmlns:p14="http://schemas.microsoft.com/office/powerpoint/2010/main" val="3747650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A28-D627-4114-A152-5CA1EE779661}"/>
              </a:ext>
            </a:extLst>
          </p:cNvPr>
          <p:cNvSpPr>
            <a:spLocks noGrp="1"/>
          </p:cNvSpPr>
          <p:nvPr>
            <p:ph type="ctrTitle"/>
          </p:nvPr>
        </p:nvSpPr>
        <p:spPr>
          <a:xfrm>
            <a:off x="165762" y="228599"/>
            <a:ext cx="9661283" cy="626977"/>
          </a:xfrm>
        </p:spPr>
        <p:txBody>
          <a:bodyPr>
            <a:normAutofit fontScale="90000"/>
          </a:bodyPr>
          <a:lstStyle/>
          <a:p>
            <a:pPr algn="l"/>
            <a:r>
              <a:rPr lang="fr-FR" sz="4000" dirty="0"/>
              <a:t>4 –Blocs: placement sur les multiprocesseurs</a:t>
            </a:r>
            <a:endParaRPr lang="en-GB" sz="4000" dirty="0"/>
          </a:p>
        </p:txBody>
      </p:sp>
      <p:sp>
        <p:nvSpPr>
          <p:cNvPr id="3" name="TextBox 2">
            <a:extLst>
              <a:ext uri="{FF2B5EF4-FFF2-40B4-BE49-F238E27FC236}">
                <a16:creationId xmlns:a16="http://schemas.microsoft.com/office/drawing/2014/main" id="{AFA544FB-CC8D-4B45-86B0-A84251C8DABF}"/>
              </a:ext>
            </a:extLst>
          </p:cNvPr>
          <p:cNvSpPr txBox="1"/>
          <p:nvPr/>
        </p:nvSpPr>
        <p:spPr>
          <a:xfrm>
            <a:off x="165763" y="1741720"/>
            <a:ext cx="11825315" cy="4801314"/>
          </a:xfrm>
          <a:prstGeom prst="rect">
            <a:avLst/>
          </a:prstGeom>
          <a:noFill/>
        </p:spPr>
        <p:txBody>
          <a:bodyPr wrap="square" rtlCol="0">
            <a:spAutoFit/>
          </a:bodyPr>
          <a:lstStyle/>
          <a:p>
            <a:pPr marL="285750" indent="-285750">
              <a:buFont typeface="Arial" panose="020B0604020202020204" pitchFamily="34" charset="0"/>
              <a:buChar char="•"/>
            </a:pPr>
            <a:r>
              <a:rPr lang="fr-FR" sz="2400" dirty="0"/>
              <a:t>Chaque bloc est placé sur un multiprocesseur. Plusieurs blocs d’un même kernel peuvent s’exécuter en parallèle sur différents multiprocesseurs.</a:t>
            </a:r>
          </a:p>
          <a:p>
            <a:endParaRPr lang="fr-FR" sz="2400" dirty="0"/>
          </a:p>
          <a:p>
            <a:pPr marL="285750" indent="-285750">
              <a:buFont typeface="Arial" panose="020B0604020202020204" pitchFamily="34" charset="0"/>
              <a:buChar char="•"/>
            </a:pPr>
            <a:r>
              <a:rPr lang="fr-FR" sz="2400" dirty="0"/>
              <a:t>Suivant l’architecture, des blocs de kernels différents peuvent s’exécuter simultanément sur des multiprocesseurs différents.</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fr-FR" sz="2400" dirty="0"/>
          </a:p>
          <a:p>
            <a:pPr marL="342900" indent="-342900">
              <a:buFont typeface="Symbol" panose="05050102010706020507" pitchFamily="18" charset="2"/>
              <a:buChar char="Þ"/>
            </a:pPr>
            <a:r>
              <a:rPr lang="fr-FR" sz="2400" b="1" dirty="0">
                <a:solidFill>
                  <a:schemeClr val="accent5"/>
                </a:solidFill>
              </a:rPr>
              <a:t>Optimisation de l’occupation des multiprocesseurs</a:t>
            </a:r>
          </a:p>
          <a:p>
            <a:pPr marL="285750" indent="-285750">
              <a:buFont typeface="Arial" panose="020B0604020202020204" pitchFamily="34" charset="0"/>
              <a:buChar char="•"/>
            </a:pPr>
            <a:r>
              <a:rPr lang="fr-FR" sz="2400" dirty="0"/>
              <a:t>Sur architecture </a:t>
            </a:r>
            <a:r>
              <a:rPr lang="fr-FR" sz="2400" b="1" dirty="0"/>
              <a:t>Tesla</a:t>
            </a:r>
            <a:r>
              <a:rPr lang="fr-FR" sz="2400" dirty="0"/>
              <a:t>, le nombre de blocs doit-être au moins égal au nombre de multiprocesseurs. L’idéal étant d’avoir un multiple du nombre de multiprocesseurs. </a:t>
            </a:r>
          </a:p>
          <a:p>
            <a:pPr marL="285750" indent="-285750">
              <a:buFont typeface="Arial" panose="020B0604020202020204" pitchFamily="34" charset="0"/>
              <a:buChar char="•"/>
            </a:pPr>
            <a:r>
              <a:rPr lang="fr-FR" sz="2400" dirty="0"/>
              <a:t>A partir de </a:t>
            </a:r>
            <a:r>
              <a:rPr lang="fr-FR" sz="2400" b="1" dirty="0"/>
              <a:t>Fermi</a:t>
            </a:r>
            <a:r>
              <a:rPr lang="fr-FR" sz="2400" dirty="0"/>
              <a:t>, des blocs de kernels différents peuvent s’exécuter simultanément.</a:t>
            </a:r>
          </a:p>
          <a:p>
            <a:pPr marL="285750" indent="-285750">
              <a:buFont typeface="Arial" panose="020B0604020202020204" pitchFamily="34" charset="0"/>
              <a:buChar char="•"/>
            </a:pPr>
            <a:endParaRPr lang="fr-FR" sz="2400" dirty="0"/>
          </a:p>
          <a:p>
            <a:endParaRPr lang="en-GB" dirty="0"/>
          </a:p>
        </p:txBody>
      </p:sp>
    </p:spTree>
    <p:extLst>
      <p:ext uri="{BB962C8B-B14F-4D97-AF65-F5344CB8AC3E}">
        <p14:creationId xmlns:p14="http://schemas.microsoft.com/office/powerpoint/2010/main" val="128457083"/>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4 –  Bilan</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271875" y="2105526"/>
            <a:ext cx="11759704" cy="24243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marL="571500" indent="-571500" algn="l">
              <a:buFont typeface="Arial" panose="020B0604020202020204" pitchFamily="34" charset="0"/>
              <a:buChar char="•"/>
            </a:pPr>
            <a:r>
              <a:rPr lang="fr-FR" sz="3700" dirty="0"/>
              <a:t>Contrôle nombre de blocs, threads, </a:t>
            </a:r>
            <a:r>
              <a:rPr lang="fr-FR" sz="3700" dirty="0" err="1"/>
              <a:t>warps</a:t>
            </a:r>
            <a:r>
              <a:rPr lang="fr-FR" sz="3700" dirty="0"/>
              <a:t>.</a:t>
            </a:r>
          </a:p>
          <a:p>
            <a:pPr marL="571500" indent="-571500" algn="l">
              <a:buFont typeface="Arial" panose="020B0604020202020204" pitchFamily="34" charset="0"/>
              <a:buChar char="•"/>
            </a:pPr>
            <a:r>
              <a:rPr lang="fr-FR" sz="3700" dirty="0"/>
              <a:t>Visibilité politiques  d’ordonnancement/placement. </a:t>
            </a:r>
          </a:p>
          <a:p>
            <a:pPr marL="571500" indent="-571500" algn="l">
              <a:buFont typeface="Arial" panose="020B0604020202020204" pitchFamily="34" charset="0"/>
              <a:buChar char="•"/>
            </a:pPr>
            <a:r>
              <a:rPr lang="fr-FR" sz="3700" dirty="0"/>
              <a:t>Opportunités de recouvrement calcul/transfert.</a:t>
            </a:r>
          </a:p>
        </p:txBody>
      </p:sp>
    </p:spTree>
    <p:extLst>
      <p:ext uri="{BB962C8B-B14F-4D97-AF65-F5344CB8AC3E}">
        <p14:creationId xmlns:p14="http://schemas.microsoft.com/office/powerpoint/2010/main" val="2228802891"/>
      </p:ext>
    </p:extLst>
  </p:cSld>
  <p:clrMapOvr>
    <a:masterClrMapping/>
  </p:clrMapOvr>
  <mc:AlternateContent xmlns:mc="http://schemas.openxmlformats.org/markup-compatibility/2006" xmlns:p14="http://schemas.microsoft.com/office/powerpoint/2010/main">
    <mc:Choice Requires="p14">
      <p:transition spd="slow" p14:dur="2000" advTm="85"/>
    </mc:Choice>
    <mc:Fallback xmlns="">
      <p:transition spd="slow" advTm="8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C9117-3A6B-B6B0-AE8F-424A90DCA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3E2D6-F332-62F5-B1FB-9B775B8B699A}"/>
              </a:ext>
            </a:extLst>
          </p:cNvPr>
          <p:cNvSpPr>
            <a:spLocks noGrp="1"/>
          </p:cNvSpPr>
          <p:nvPr>
            <p:ph type="ctrTitle"/>
          </p:nvPr>
        </p:nvSpPr>
        <p:spPr>
          <a:xfrm>
            <a:off x="165764" y="228599"/>
            <a:ext cx="4183498" cy="626977"/>
          </a:xfrm>
        </p:spPr>
        <p:txBody>
          <a:bodyPr>
            <a:normAutofit fontScale="90000"/>
          </a:bodyPr>
          <a:lstStyle/>
          <a:p>
            <a:pPr algn="l"/>
            <a:r>
              <a:rPr lang="fr-FR" sz="4000" dirty="0"/>
              <a:t>Agenda</a:t>
            </a:r>
            <a:endParaRPr lang="en-GB" sz="4000" dirty="0"/>
          </a:p>
        </p:txBody>
      </p:sp>
      <p:sp>
        <p:nvSpPr>
          <p:cNvPr id="37" name="Title 1">
            <a:extLst>
              <a:ext uri="{FF2B5EF4-FFF2-40B4-BE49-F238E27FC236}">
                <a16:creationId xmlns:a16="http://schemas.microsoft.com/office/drawing/2014/main" id="{C25F0C3D-4339-B0EE-8A0D-9D7B5858DD0D}"/>
              </a:ext>
            </a:extLst>
          </p:cNvPr>
          <p:cNvSpPr txBox="1">
            <a:spLocks/>
          </p:cNvSpPr>
          <p:nvPr/>
        </p:nvSpPr>
        <p:spPr>
          <a:xfrm>
            <a:off x="270539" y="1723813"/>
            <a:ext cx="6539089" cy="20107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a:pPr>
            <a:r>
              <a:rPr lang="fr-FR" sz="3200" dirty="0">
                <a:solidFill>
                  <a:schemeClr val="bg2"/>
                </a:solidFill>
              </a:rPr>
              <a:t>Introduction et Enjeux</a:t>
            </a:r>
          </a:p>
          <a:p>
            <a:pPr marL="742950" indent="-742950" algn="l">
              <a:buFont typeface="+mj-lt"/>
              <a:buAutoNum type="arabicPeriod"/>
            </a:pPr>
            <a:r>
              <a:rPr lang="fr-FR" sz="3200" dirty="0">
                <a:solidFill>
                  <a:schemeClr val="bg2"/>
                </a:solidFill>
              </a:rPr>
              <a:t>Architecture</a:t>
            </a:r>
          </a:p>
          <a:p>
            <a:pPr marL="742950" indent="-742950" algn="l">
              <a:buFont typeface="+mj-lt"/>
              <a:buAutoNum type="arabicPeriod"/>
            </a:pPr>
            <a:r>
              <a:rPr lang="fr-FR" sz="3200" dirty="0">
                <a:solidFill>
                  <a:schemeClr val="bg2"/>
                </a:solidFill>
              </a:rPr>
              <a:t>Modèle de programmation</a:t>
            </a:r>
          </a:p>
        </p:txBody>
      </p:sp>
      <p:sp>
        <p:nvSpPr>
          <p:cNvPr id="3" name="Title 1">
            <a:extLst>
              <a:ext uri="{FF2B5EF4-FFF2-40B4-BE49-F238E27FC236}">
                <a16:creationId xmlns:a16="http://schemas.microsoft.com/office/drawing/2014/main" id="{1BCDC02B-F9AD-7488-4BA1-C01D8C72D99F}"/>
              </a:ext>
            </a:extLst>
          </p:cNvPr>
          <p:cNvSpPr txBox="1">
            <a:spLocks/>
          </p:cNvSpPr>
          <p:nvPr/>
        </p:nvSpPr>
        <p:spPr>
          <a:xfrm>
            <a:off x="7140861" y="1915707"/>
            <a:ext cx="5203539" cy="1818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buFont typeface="+mj-lt"/>
              <a:buAutoNum type="arabicPeriod" startAt="4"/>
            </a:pPr>
            <a:r>
              <a:rPr lang="fr-FR" sz="3200" dirty="0">
                <a:solidFill>
                  <a:schemeClr val="bg2"/>
                </a:solidFill>
              </a:rPr>
              <a:t>Modèle d’exécution</a:t>
            </a:r>
          </a:p>
          <a:p>
            <a:pPr marL="742950" indent="-742950" algn="l">
              <a:buFont typeface="+mj-lt"/>
              <a:buAutoNum type="arabicPeriod" startAt="4"/>
            </a:pPr>
            <a:r>
              <a:rPr lang="fr-FR" sz="3200" dirty="0"/>
              <a:t>C/C++ API</a:t>
            </a:r>
          </a:p>
          <a:p>
            <a:pPr marL="742950" indent="-742950" algn="l">
              <a:buFont typeface="+mj-lt"/>
              <a:buAutoNum type="arabicPeriod" startAt="4"/>
            </a:pPr>
            <a:r>
              <a:rPr lang="fr-FR" sz="3200" dirty="0">
                <a:solidFill>
                  <a:schemeClr val="bg2"/>
                </a:solidFill>
              </a:rPr>
              <a:t>Bilan</a:t>
            </a:r>
          </a:p>
        </p:txBody>
      </p:sp>
    </p:spTree>
    <p:extLst>
      <p:ext uri="{BB962C8B-B14F-4D97-AF65-F5344CB8AC3E}">
        <p14:creationId xmlns:p14="http://schemas.microsoft.com/office/powerpoint/2010/main" val="1869354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5 – C/C++, API</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246446" y="3971399"/>
            <a:ext cx="11436422" cy="255490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Runtime API</a:t>
            </a:r>
          </a:p>
          <a:p>
            <a:pPr marL="571500" indent="-571500" algn="l">
              <a:buFont typeface="Arial" panose="020B0604020202020204" pitchFamily="34" charset="0"/>
              <a:buChar char="•"/>
            </a:pPr>
            <a:r>
              <a:rPr lang="fr-FR" sz="2900" dirty="0"/>
              <a:t>C/C++ (11-14) + mots clés/notations</a:t>
            </a:r>
          </a:p>
          <a:p>
            <a:pPr marL="571500" indent="-571500" algn="l">
              <a:buFont typeface="Arial" panose="020B0604020202020204" pitchFamily="34" charset="0"/>
              <a:buChar char="•"/>
            </a:pPr>
            <a:r>
              <a:rPr lang="fr-FR" sz="2900" dirty="0"/>
              <a:t>API : CUDA Runtime API.</a:t>
            </a:r>
          </a:p>
          <a:p>
            <a:pPr algn="l"/>
            <a:endParaRPr lang="fr-FR" sz="4000" dirty="0"/>
          </a:p>
        </p:txBody>
      </p:sp>
      <p:sp>
        <p:nvSpPr>
          <p:cNvPr id="4" name="Title 1">
            <a:extLst>
              <a:ext uri="{FF2B5EF4-FFF2-40B4-BE49-F238E27FC236}">
                <a16:creationId xmlns:a16="http://schemas.microsoft.com/office/drawing/2014/main" id="{AEF6E823-49B8-4916-B5A8-01A18E58E017}"/>
              </a:ext>
            </a:extLst>
          </p:cNvPr>
          <p:cNvSpPr txBox="1">
            <a:spLocks/>
          </p:cNvSpPr>
          <p:nvPr/>
        </p:nvSpPr>
        <p:spPr>
          <a:xfrm>
            <a:off x="246446" y="1683397"/>
            <a:ext cx="11436422" cy="216583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a:t>2 API exclusives</a:t>
            </a:r>
          </a:p>
          <a:p>
            <a:pPr marL="571500" indent="-571500" algn="l">
              <a:buFont typeface="Arial" panose="020B0604020202020204" pitchFamily="34" charset="0"/>
              <a:buChar char="•"/>
            </a:pPr>
            <a:r>
              <a:rPr lang="fr-FR" sz="2900" dirty="0"/>
              <a:t>Driver : bas-niveau, verbeux</a:t>
            </a:r>
          </a:p>
          <a:p>
            <a:pPr marL="571500" indent="-571500" algn="l">
              <a:buFont typeface="Arial" panose="020B0604020202020204" pitchFamily="34" charset="0"/>
              <a:buChar char="•"/>
            </a:pPr>
            <a:r>
              <a:rPr lang="fr-FR" sz="2900" dirty="0"/>
              <a:t>Runtime : haut-niveau, prise en main rapide</a:t>
            </a:r>
            <a:r>
              <a:rPr lang="fr-FR" sz="3300" dirty="0"/>
              <a:t>.</a:t>
            </a:r>
          </a:p>
          <a:p>
            <a:pPr algn="l"/>
            <a:endParaRPr lang="fr-FR" sz="4000" dirty="0"/>
          </a:p>
        </p:txBody>
      </p:sp>
    </p:spTree>
    <p:extLst>
      <p:ext uri="{BB962C8B-B14F-4D97-AF65-F5344CB8AC3E}">
        <p14:creationId xmlns:p14="http://schemas.microsoft.com/office/powerpoint/2010/main" val="3540716109"/>
      </p:ext>
    </p:extLst>
  </p:cSld>
  <p:clrMapOvr>
    <a:masterClrMapping/>
  </p:clrMapOvr>
  <mc:AlternateContent xmlns:mc="http://schemas.openxmlformats.org/markup-compatibility/2006" xmlns:p14="http://schemas.microsoft.com/office/powerpoint/2010/main">
    <mc:Choice Requires="p14">
      <p:transition spd="slow" p14:dur="2000" advTm="335"/>
    </mc:Choice>
    <mc:Fallback xmlns="">
      <p:transition spd="slow" advTm="33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5 – Premiers pas …</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389466" y="5803265"/>
            <a:ext cx="7086601" cy="6942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Compilation : </a:t>
            </a:r>
            <a:r>
              <a:rPr lang="fr-FR" sz="2800" dirty="0" err="1"/>
              <a:t>nvcc</a:t>
            </a:r>
            <a:r>
              <a:rPr lang="fr-FR" sz="2800" dirty="0"/>
              <a:t> –o first first.cu</a:t>
            </a:r>
          </a:p>
        </p:txBody>
      </p:sp>
      <p:pic>
        <p:nvPicPr>
          <p:cNvPr id="5" name="Picture 4">
            <a:extLst>
              <a:ext uri="{FF2B5EF4-FFF2-40B4-BE49-F238E27FC236}">
                <a16:creationId xmlns:a16="http://schemas.microsoft.com/office/drawing/2014/main" id="{1A0CE8D1-96EE-41F7-89A9-A5833DD13D0B}"/>
              </a:ext>
            </a:extLst>
          </p:cNvPr>
          <p:cNvPicPr>
            <a:picLocks noChangeAspect="1"/>
          </p:cNvPicPr>
          <p:nvPr/>
        </p:nvPicPr>
        <p:blipFill>
          <a:blip r:embed="rId3"/>
          <a:stretch>
            <a:fillRect/>
          </a:stretch>
        </p:blipFill>
        <p:spPr>
          <a:xfrm>
            <a:off x="389466" y="1554268"/>
            <a:ext cx="10783099" cy="4067599"/>
          </a:xfrm>
          <a:prstGeom prst="rect">
            <a:avLst/>
          </a:prstGeom>
        </p:spPr>
      </p:pic>
    </p:spTree>
    <p:extLst>
      <p:ext uri="{BB962C8B-B14F-4D97-AF65-F5344CB8AC3E}">
        <p14:creationId xmlns:p14="http://schemas.microsoft.com/office/powerpoint/2010/main" val="4175645390"/>
      </p:ext>
    </p:extLst>
  </p:cSld>
  <p:clrMapOvr>
    <a:masterClrMapping/>
  </p:clrMapOvr>
  <mc:AlternateContent xmlns:mc="http://schemas.openxmlformats.org/markup-compatibility/2006" xmlns:p14="http://schemas.microsoft.com/office/powerpoint/2010/main">
    <mc:Choice Requires="p14">
      <p:transition spd="slow" p14:dur="2000" advTm="206"/>
    </mc:Choice>
    <mc:Fallback xmlns="">
      <p:transition spd="slow" advTm="20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2E057-B408-484E-BEA5-C8522811E2F6}"/>
              </a:ext>
            </a:extLst>
          </p:cNvPr>
          <p:cNvSpPr>
            <a:spLocks noGrp="1"/>
          </p:cNvSpPr>
          <p:nvPr>
            <p:ph type="ctrTitle"/>
          </p:nvPr>
        </p:nvSpPr>
        <p:spPr>
          <a:xfrm>
            <a:off x="1524000" y="2823882"/>
            <a:ext cx="9144000" cy="1026739"/>
          </a:xfrm>
        </p:spPr>
        <p:txBody>
          <a:bodyPr/>
          <a:lstStyle/>
          <a:p>
            <a:r>
              <a:rPr lang="fr-FR" dirty="0"/>
              <a:t>Programmation côté host</a:t>
            </a:r>
            <a:endParaRPr lang="en-GB" dirty="0"/>
          </a:p>
        </p:txBody>
      </p:sp>
    </p:spTree>
    <p:extLst>
      <p:ext uri="{BB962C8B-B14F-4D97-AF65-F5344CB8AC3E}">
        <p14:creationId xmlns:p14="http://schemas.microsoft.com/office/powerpoint/2010/main" val="1420677271"/>
      </p:ext>
    </p:extLst>
  </p:cSld>
  <p:clrMapOvr>
    <a:masterClrMapping/>
  </p:clrMapOvr>
  <mc:AlternateContent xmlns:mc="http://schemas.openxmlformats.org/markup-compatibility/2006" xmlns:p14="http://schemas.microsoft.com/office/powerpoint/2010/main">
    <mc:Choice Requires="p14">
      <p:transition spd="slow" p14:dur="2000" advTm="549"/>
    </mc:Choice>
    <mc:Fallback xmlns="">
      <p:transition spd="slow" advTm="54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644940" cy="626977"/>
          </a:xfrm>
        </p:spPr>
        <p:txBody>
          <a:bodyPr>
            <a:normAutofit fontScale="90000"/>
          </a:bodyPr>
          <a:lstStyle/>
          <a:p>
            <a:pPr algn="l"/>
            <a:r>
              <a:rPr lang="fr-FR" sz="4000" dirty="0"/>
              <a:t>5 –  Appel d’un kernel</a:t>
            </a:r>
            <a:endParaRPr lang="en-GB" sz="4000" dirty="0"/>
          </a:p>
        </p:txBody>
      </p:sp>
      <p:sp>
        <p:nvSpPr>
          <p:cNvPr id="3" name="Title 1">
            <a:extLst>
              <a:ext uri="{FF2B5EF4-FFF2-40B4-BE49-F238E27FC236}">
                <a16:creationId xmlns:a16="http://schemas.microsoft.com/office/drawing/2014/main" id="{E4BBC838-ADDE-4E9E-8B9E-962879A72CA2}"/>
              </a:ext>
            </a:extLst>
          </p:cNvPr>
          <p:cNvSpPr txBox="1">
            <a:spLocks/>
          </p:cNvSpPr>
          <p:nvPr/>
        </p:nvSpPr>
        <p:spPr>
          <a:xfrm>
            <a:off x="389466" y="5803265"/>
            <a:ext cx="9847064" cy="69426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Dimensions limites dépendante du GPU </a:t>
            </a:r>
            <a:r>
              <a:rPr lang="fr-FR" sz="2800" dirty="0">
                <a:sym typeface="Wingdings" panose="05000000000000000000" pitchFamily="2" charset="2"/>
              </a:rPr>
              <a:t> </a:t>
            </a:r>
            <a:r>
              <a:rPr lang="fr-FR" sz="2800" dirty="0" err="1">
                <a:sym typeface="Wingdings" panose="05000000000000000000" pitchFamily="2" charset="2"/>
              </a:rPr>
              <a:t>DeviceQuery</a:t>
            </a:r>
            <a:endParaRPr lang="fr-FR" sz="28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58786" y="1263166"/>
            <a:ext cx="11436422" cy="16106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dirty="0"/>
              <a:t>Notation &lt;&lt;&lt;n1,n2&gt;&gt;&gt;</a:t>
            </a:r>
          </a:p>
          <a:p>
            <a:pPr marL="571500" indent="-571500" algn="l">
              <a:buFont typeface="Arial" panose="020B0604020202020204" pitchFamily="34" charset="0"/>
              <a:buChar char="•"/>
            </a:pPr>
            <a:r>
              <a:rPr lang="fr-FR" sz="2500" dirty="0"/>
              <a:t>n1 : dimensions des blocs.</a:t>
            </a:r>
          </a:p>
          <a:p>
            <a:pPr marL="571500" indent="-571500" algn="l">
              <a:buFont typeface="Arial" panose="020B0604020202020204" pitchFamily="34" charset="0"/>
              <a:buChar char="•"/>
            </a:pPr>
            <a:r>
              <a:rPr lang="fr-FR" sz="2500" dirty="0"/>
              <a:t>n2 : dimensions des threads.</a:t>
            </a:r>
          </a:p>
          <a:p>
            <a:pPr algn="l"/>
            <a:endParaRPr lang="fr-FR" sz="4000" dirty="0"/>
          </a:p>
        </p:txBody>
      </p:sp>
      <p:pic>
        <p:nvPicPr>
          <p:cNvPr id="4" name="Picture 3">
            <a:extLst>
              <a:ext uri="{FF2B5EF4-FFF2-40B4-BE49-F238E27FC236}">
                <a16:creationId xmlns:a16="http://schemas.microsoft.com/office/drawing/2014/main" id="{ED5E454E-7AD3-4595-B3F9-FAE3B06CB9B0}"/>
              </a:ext>
            </a:extLst>
          </p:cNvPr>
          <p:cNvPicPr>
            <a:picLocks noChangeAspect="1"/>
          </p:cNvPicPr>
          <p:nvPr/>
        </p:nvPicPr>
        <p:blipFill>
          <a:blip r:embed="rId3"/>
          <a:stretch>
            <a:fillRect/>
          </a:stretch>
        </p:blipFill>
        <p:spPr>
          <a:xfrm>
            <a:off x="389466" y="2629054"/>
            <a:ext cx="10861964" cy="3174211"/>
          </a:xfrm>
          <a:prstGeom prst="rect">
            <a:avLst/>
          </a:prstGeom>
        </p:spPr>
      </p:pic>
    </p:spTree>
    <p:extLst>
      <p:ext uri="{BB962C8B-B14F-4D97-AF65-F5344CB8AC3E}">
        <p14:creationId xmlns:p14="http://schemas.microsoft.com/office/powerpoint/2010/main" val="3381229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Allocation de mémoire sur le </a:t>
            </a:r>
            <a:r>
              <a:rPr lang="fr-FR" sz="4000" dirty="0" err="1"/>
              <a:t>device</a:t>
            </a:r>
            <a:endParaRPr lang="en-GB" sz="40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58786" y="1925994"/>
            <a:ext cx="11436422" cy="16937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err="1"/>
              <a:t>cudaError_t</a:t>
            </a:r>
            <a:r>
              <a:rPr lang="fr-FR" sz="2900" dirty="0"/>
              <a:t> </a:t>
            </a:r>
            <a:r>
              <a:rPr lang="fr-FR" sz="2900" dirty="0" err="1"/>
              <a:t>cudaMalloc</a:t>
            </a:r>
            <a:r>
              <a:rPr lang="fr-FR" sz="2900" dirty="0"/>
              <a:t> (&amp;</a:t>
            </a:r>
            <a:r>
              <a:rPr lang="fr-FR" sz="2900" dirty="0" err="1"/>
              <a:t>ptr,size</a:t>
            </a:r>
            <a:r>
              <a:rPr lang="fr-FR" sz="2900" dirty="0"/>
              <a:t>)</a:t>
            </a:r>
          </a:p>
          <a:p>
            <a:pPr marL="571500" indent="-571500" algn="l">
              <a:buFont typeface="Arial" panose="020B0604020202020204" pitchFamily="34" charset="0"/>
              <a:buChar char="•"/>
            </a:pPr>
            <a:r>
              <a:rPr lang="fr-FR" sz="2900" b="1" dirty="0" err="1">
                <a:solidFill>
                  <a:schemeClr val="accent1"/>
                </a:solidFill>
              </a:rPr>
              <a:t>ptr</a:t>
            </a:r>
            <a:r>
              <a:rPr lang="fr-FR" sz="2900" dirty="0"/>
              <a:t> : pointeur</a:t>
            </a:r>
          </a:p>
          <a:p>
            <a:pPr marL="571500" indent="-571500" algn="l">
              <a:buFont typeface="Arial" panose="020B0604020202020204" pitchFamily="34" charset="0"/>
              <a:buChar char="•"/>
            </a:pPr>
            <a:r>
              <a:rPr lang="fr-FR" sz="2900" b="1" dirty="0">
                <a:solidFill>
                  <a:schemeClr val="accent1"/>
                </a:solidFill>
              </a:rPr>
              <a:t>size</a:t>
            </a:r>
            <a:r>
              <a:rPr lang="fr-FR" sz="2900" dirty="0"/>
              <a:t> : nombre d’octets à allouer.</a:t>
            </a:r>
          </a:p>
          <a:p>
            <a:pPr algn="l"/>
            <a:endParaRPr lang="fr-FR" sz="4000" dirty="0"/>
          </a:p>
        </p:txBody>
      </p:sp>
      <p:sp>
        <p:nvSpPr>
          <p:cNvPr id="8" name="Title 1">
            <a:extLst>
              <a:ext uri="{FF2B5EF4-FFF2-40B4-BE49-F238E27FC236}">
                <a16:creationId xmlns:a16="http://schemas.microsoft.com/office/drawing/2014/main" id="{AC4DA320-22A2-453E-B2DE-43D0C7146E18}"/>
              </a:ext>
            </a:extLst>
          </p:cNvPr>
          <p:cNvSpPr txBox="1">
            <a:spLocks/>
          </p:cNvSpPr>
          <p:nvPr/>
        </p:nvSpPr>
        <p:spPr>
          <a:xfrm>
            <a:off x="258786" y="4178417"/>
            <a:ext cx="11436422" cy="14131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900" dirty="0" err="1"/>
              <a:t>cudaError_t</a:t>
            </a:r>
            <a:r>
              <a:rPr lang="fr-FR" sz="2900" dirty="0"/>
              <a:t> </a:t>
            </a:r>
            <a:r>
              <a:rPr lang="fr-FR" sz="2900" dirty="0" err="1"/>
              <a:t>cudaFree</a:t>
            </a:r>
            <a:r>
              <a:rPr lang="fr-FR" sz="2900" dirty="0"/>
              <a:t> (</a:t>
            </a:r>
            <a:r>
              <a:rPr lang="fr-FR" sz="2900" dirty="0" err="1"/>
              <a:t>ptr</a:t>
            </a:r>
            <a:r>
              <a:rPr lang="fr-FR" sz="2900" dirty="0"/>
              <a:t>)</a:t>
            </a:r>
          </a:p>
          <a:p>
            <a:pPr marL="571500" indent="-571500" algn="l">
              <a:buFont typeface="Arial" panose="020B0604020202020204" pitchFamily="34" charset="0"/>
              <a:buChar char="•"/>
            </a:pPr>
            <a:r>
              <a:rPr lang="fr-FR" sz="2900" b="1" dirty="0" err="1">
                <a:solidFill>
                  <a:schemeClr val="accent1"/>
                </a:solidFill>
              </a:rPr>
              <a:t>ptr</a:t>
            </a:r>
            <a:r>
              <a:rPr lang="fr-FR" sz="2900" dirty="0"/>
              <a:t> : pointeur</a:t>
            </a:r>
          </a:p>
          <a:p>
            <a:pPr algn="l"/>
            <a:endParaRPr lang="fr-FR" sz="4000" dirty="0"/>
          </a:p>
        </p:txBody>
      </p:sp>
    </p:spTree>
    <p:extLst>
      <p:ext uri="{BB962C8B-B14F-4D97-AF65-F5344CB8AC3E}">
        <p14:creationId xmlns:p14="http://schemas.microsoft.com/office/powerpoint/2010/main" val="3356820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Transfert de données </a:t>
            </a:r>
            <a:r>
              <a:rPr lang="fr-FR" sz="4000" b="1" dirty="0"/>
              <a:t>host-</a:t>
            </a:r>
            <a:r>
              <a:rPr lang="fr-FR" sz="4000" b="1" dirty="0" err="1"/>
              <a:t>device</a:t>
            </a:r>
            <a:endParaRPr lang="en-GB" sz="4000" b="1"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94412" y="1985594"/>
            <a:ext cx="11436422" cy="288478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dirty="0"/>
              <a:t>Les transferts entre mémoires host et </a:t>
            </a:r>
            <a:r>
              <a:rPr lang="fr-FR" sz="2500" dirty="0" err="1"/>
              <a:t>device</a:t>
            </a:r>
            <a:r>
              <a:rPr lang="fr-FR" sz="2500" dirty="0"/>
              <a:t> de font à l’aide de la fonction :</a:t>
            </a:r>
          </a:p>
          <a:p>
            <a:pPr algn="l"/>
            <a:r>
              <a:rPr lang="fr-FR" sz="2500" b="1" dirty="0" err="1">
                <a:solidFill>
                  <a:schemeClr val="accent1"/>
                </a:solidFill>
              </a:rPr>
              <a:t>cudaError_t</a:t>
            </a:r>
            <a:r>
              <a:rPr lang="fr-FR" sz="2500" b="1" dirty="0">
                <a:solidFill>
                  <a:schemeClr val="accent1"/>
                </a:solidFill>
              </a:rPr>
              <a:t>  </a:t>
            </a:r>
            <a:r>
              <a:rPr lang="fr-FR" sz="2500" b="1" dirty="0" err="1">
                <a:solidFill>
                  <a:schemeClr val="accent1"/>
                </a:solidFill>
              </a:rPr>
              <a:t>cudaMemcpy</a:t>
            </a:r>
            <a:r>
              <a:rPr lang="fr-FR" sz="2500" b="1" dirty="0">
                <a:solidFill>
                  <a:schemeClr val="accent1"/>
                </a:solidFill>
              </a:rPr>
              <a:t> </a:t>
            </a:r>
            <a:r>
              <a:rPr lang="fr-FR" sz="2500" dirty="0"/>
              <a:t>(dst, src, size, </a:t>
            </a:r>
            <a:r>
              <a:rPr lang="fr-FR" sz="2500" dirty="0" err="1"/>
              <a:t>dir</a:t>
            </a:r>
            <a:r>
              <a:rPr lang="fr-FR" sz="2500" dirty="0"/>
              <a:t>)</a:t>
            </a:r>
          </a:p>
          <a:p>
            <a:pPr algn="l"/>
            <a:endParaRPr lang="fr-FR" sz="2500" dirty="0"/>
          </a:p>
          <a:p>
            <a:pPr marL="571500" indent="-571500" algn="l">
              <a:buFont typeface="Arial" panose="020B0604020202020204" pitchFamily="34" charset="0"/>
              <a:buChar char="•"/>
            </a:pPr>
            <a:r>
              <a:rPr lang="fr-FR" sz="2500" b="1" dirty="0">
                <a:solidFill>
                  <a:schemeClr val="accent1"/>
                </a:solidFill>
              </a:rPr>
              <a:t>dst</a:t>
            </a:r>
            <a:r>
              <a:rPr lang="fr-FR" sz="2500" dirty="0"/>
              <a:t> : pointeur vers la destination</a:t>
            </a:r>
          </a:p>
          <a:p>
            <a:pPr marL="571500" indent="-571500" algn="l">
              <a:buFont typeface="Arial" panose="020B0604020202020204" pitchFamily="34" charset="0"/>
              <a:buChar char="•"/>
            </a:pPr>
            <a:r>
              <a:rPr lang="fr-FR" sz="2500" b="1" dirty="0">
                <a:solidFill>
                  <a:schemeClr val="accent1"/>
                </a:solidFill>
              </a:rPr>
              <a:t>src</a:t>
            </a:r>
            <a:r>
              <a:rPr lang="fr-FR" sz="2500" dirty="0"/>
              <a:t> : pointeur vers la source</a:t>
            </a:r>
          </a:p>
          <a:p>
            <a:pPr marL="571500" indent="-571500" algn="l">
              <a:buFont typeface="Arial" panose="020B0604020202020204" pitchFamily="34" charset="0"/>
              <a:buChar char="•"/>
            </a:pPr>
            <a:r>
              <a:rPr lang="fr-FR" sz="2500" b="1" dirty="0">
                <a:solidFill>
                  <a:schemeClr val="accent1"/>
                </a:solidFill>
              </a:rPr>
              <a:t>size</a:t>
            </a:r>
            <a:r>
              <a:rPr lang="fr-FR" sz="2500" dirty="0"/>
              <a:t> : nombre d’octets à transférer</a:t>
            </a:r>
          </a:p>
          <a:p>
            <a:pPr marL="571500" indent="-571500" algn="l">
              <a:buFont typeface="Arial" panose="020B0604020202020204" pitchFamily="34" charset="0"/>
              <a:buChar char="•"/>
            </a:pPr>
            <a:r>
              <a:rPr lang="fr-FR" sz="2500" b="1" dirty="0" err="1">
                <a:solidFill>
                  <a:schemeClr val="accent1"/>
                </a:solidFill>
              </a:rPr>
              <a:t>dir</a:t>
            </a:r>
            <a:r>
              <a:rPr lang="fr-FR" sz="2500" dirty="0"/>
              <a:t> : sens de la copie </a:t>
            </a:r>
            <a:r>
              <a:rPr lang="fr-FR" sz="100" dirty="0" err="1"/>
              <a:t>ze</a:t>
            </a:r>
            <a:r>
              <a:rPr lang="fr-FR" sz="100" dirty="0"/>
              <a:t> : nombre d’octets à allouer.</a:t>
            </a:r>
          </a:p>
          <a:p>
            <a:pPr algn="l"/>
            <a:endParaRPr lang="fr-FR" sz="4000" dirty="0"/>
          </a:p>
        </p:txBody>
      </p:sp>
      <p:sp>
        <p:nvSpPr>
          <p:cNvPr id="4" name="Title 1">
            <a:extLst>
              <a:ext uri="{FF2B5EF4-FFF2-40B4-BE49-F238E27FC236}">
                <a16:creationId xmlns:a16="http://schemas.microsoft.com/office/drawing/2014/main" id="{B46DBADE-7321-4F9F-89B6-05ABF9165E70}"/>
              </a:ext>
            </a:extLst>
          </p:cNvPr>
          <p:cNvSpPr txBox="1">
            <a:spLocks/>
          </p:cNvSpPr>
          <p:nvPr/>
        </p:nvSpPr>
        <p:spPr>
          <a:xfrm>
            <a:off x="294412" y="4870383"/>
            <a:ext cx="4697466" cy="14006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Wingdings" panose="05000000000000000000" pitchFamily="2" charset="2"/>
              <a:buChar char="ü"/>
            </a:pPr>
            <a:r>
              <a:rPr lang="fr-FR" sz="2500" b="1" dirty="0" err="1"/>
              <a:t>cudaMemcpyDeviceToHost</a:t>
            </a:r>
            <a:r>
              <a:rPr lang="fr-FR" sz="2500" b="1" dirty="0"/>
              <a:t> </a:t>
            </a:r>
          </a:p>
          <a:p>
            <a:pPr marL="571500" indent="-571500" algn="l">
              <a:buFont typeface="Wingdings" panose="05000000000000000000" pitchFamily="2" charset="2"/>
              <a:buChar char="ü"/>
            </a:pPr>
            <a:r>
              <a:rPr lang="fr-FR" sz="2500" b="1" dirty="0" err="1"/>
              <a:t>cudaMemcpyHostToDevice</a:t>
            </a:r>
            <a:endParaRPr lang="fr-FR" sz="2500" b="1" dirty="0"/>
          </a:p>
          <a:p>
            <a:pPr marL="1028700" lvl="1" indent="-571500">
              <a:buFont typeface="Arial" panose="020B0604020202020204" pitchFamily="34" charset="0"/>
              <a:buChar char="•"/>
            </a:pPr>
            <a:endParaRPr lang="fr-FR" sz="100" dirty="0"/>
          </a:p>
          <a:p>
            <a:pPr marL="1028700" lvl="1" indent="-571500">
              <a:buFont typeface="Arial" panose="020B0604020202020204" pitchFamily="34" charset="0"/>
              <a:buChar char="•"/>
            </a:pPr>
            <a:endParaRPr lang="fr-FR" sz="100" dirty="0"/>
          </a:p>
          <a:p>
            <a:pPr marL="1028700" lvl="1" indent="-571500">
              <a:buFont typeface="Arial" panose="020B0604020202020204" pitchFamily="34" charset="0"/>
              <a:buChar char="•"/>
            </a:pPr>
            <a:endParaRPr lang="fr-FR" sz="100" dirty="0"/>
          </a:p>
          <a:p>
            <a:pPr marL="1028700" lvl="1" indent="-571500">
              <a:buFont typeface="Arial" panose="020B0604020202020204" pitchFamily="34" charset="0"/>
              <a:buChar char="•"/>
            </a:pPr>
            <a:r>
              <a:rPr lang="fr-FR" sz="100" dirty="0"/>
              <a:t>size : nombre d’octets à allouer.</a:t>
            </a:r>
          </a:p>
          <a:p>
            <a:pPr algn="l"/>
            <a:endParaRPr lang="fr-FR" sz="4000" dirty="0"/>
          </a:p>
        </p:txBody>
      </p:sp>
    </p:spTree>
    <p:extLst>
      <p:ext uri="{BB962C8B-B14F-4D97-AF65-F5344CB8AC3E}">
        <p14:creationId xmlns:p14="http://schemas.microsoft.com/office/powerpoint/2010/main" val="2745633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Gestion des erreurs</a:t>
            </a:r>
            <a:endParaRPr lang="en-GB" sz="40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58786" y="1735209"/>
            <a:ext cx="11436422" cy="211239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u="sng" dirty="0"/>
              <a:t>Fonctions CUDA</a:t>
            </a:r>
          </a:p>
          <a:p>
            <a:pPr marL="571500" indent="-571500" algn="l">
              <a:buFont typeface="Arial" panose="020B0604020202020204" pitchFamily="34" charset="0"/>
              <a:buChar char="•"/>
            </a:pPr>
            <a:r>
              <a:rPr lang="fr-FR" sz="2500" b="1" dirty="0" err="1">
                <a:solidFill>
                  <a:schemeClr val="accent1"/>
                </a:solidFill>
              </a:rPr>
              <a:t>cudaSuccess</a:t>
            </a:r>
            <a:r>
              <a:rPr lang="fr-FR" sz="2500" dirty="0"/>
              <a:t> si ok</a:t>
            </a:r>
          </a:p>
          <a:p>
            <a:pPr marL="571500" indent="-571500" algn="l">
              <a:buFont typeface="Arial" panose="020B0604020202020204" pitchFamily="34" charset="0"/>
              <a:buChar char="•"/>
            </a:pPr>
            <a:r>
              <a:rPr lang="fr-FR" sz="2500" b="1" dirty="0" err="1">
                <a:solidFill>
                  <a:schemeClr val="accent1"/>
                </a:solidFill>
              </a:rPr>
              <a:t>cudaError</a:t>
            </a:r>
            <a:r>
              <a:rPr lang="fr-FR" sz="2500" dirty="0"/>
              <a:t> …. (cf. </a:t>
            </a:r>
            <a:r>
              <a:rPr lang="fr-FR" sz="2500" dirty="0" err="1"/>
              <a:t>driver_types.h</a:t>
            </a:r>
            <a:r>
              <a:rPr lang="fr-FR" sz="2500" dirty="0"/>
              <a:t>).</a:t>
            </a:r>
          </a:p>
          <a:p>
            <a:pPr algn="l"/>
            <a:r>
              <a:rPr lang="fr-FR" sz="2500" dirty="0"/>
              <a:t>Message explicite : </a:t>
            </a:r>
            <a:r>
              <a:rPr lang="fr-FR" sz="2500" b="1" dirty="0" err="1">
                <a:solidFill>
                  <a:schemeClr val="accent1"/>
                </a:solidFill>
              </a:rPr>
              <a:t>cudaGetErrorString</a:t>
            </a:r>
            <a:r>
              <a:rPr lang="fr-FR" sz="2500" b="1" dirty="0">
                <a:solidFill>
                  <a:schemeClr val="accent1"/>
                </a:solidFill>
              </a:rPr>
              <a:t> (</a:t>
            </a:r>
            <a:r>
              <a:rPr lang="fr-FR" sz="2500" b="1" dirty="0" err="1">
                <a:solidFill>
                  <a:schemeClr val="accent1"/>
                </a:solidFill>
              </a:rPr>
              <a:t>err</a:t>
            </a:r>
            <a:r>
              <a:rPr lang="fr-FR" sz="2500" b="1" dirty="0">
                <a:solidFill>
                  <a:schemeClr val="accent1"/>
                </a:solidFill>
              </a:rPr>
              <a:t>)</a:t>
            </a:r>
          </a:p>
          <a:p>
            <a:pPr algn="l"/>
            <a:endParaRPr lang="fr-FR" sz="4000" dirty="0"/>
          </a:p>
        </p:txBody>
      </p:sp>
      <p:sp>
        <p:nvSpPr>
          <p:cNvPr id="5" name="Title 1">
            <a:extLst>
              <a:ext uri="{FF2B5EF4-FFF2-40B4-BE49-F238E27FC236}">
                <a16:creationId xmlns:a16="http://schemas.microsoft.com/office/drawing/2014/main" id="{D602924C-470D-4F42-8C3F-87F7845312D1}"/>
              </a:ext>
            </a:extLst>
          </p:cNvPr>
          <p:cNvSpPr txBox="1">
            <a:spLocks/>
          </p:cNvSpPr>
          <p:nvPr/>
        </p:nvSpPr>
        <p:spPr>
          <a:xfrm>
            <a:off x="377789" y="4394717"/>
            <a:ext cx="11436422" cy="2234683"/>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u="sng" dirty="0"/>
              <a:t>Kernel</a:t>
            </a:r>
          </a:p>
          <a:p>
            <a:pPr marL="571500" indent="-571500" algn="l">
              <a:buFont typeface="Arial" panose="020B0604020202020204" pitchFamily="34" charset="0"/>
              <a:buChar char="•"/>
            </a:pPr>
            <a:r>
              <a:rPr lang="fr-FR" sz="2500" dirty="0"/>
              <a:t>Variable interne : </a:t>
            </a:r>
            <a:r>
              <a:rPr lang="fr-FR" sz="2500" b="1" dirty="0" err="1">
                <a:solidFill>
                  <a:schemeClr val="accent1"/>
                </a:solidFill>
              </a:rPr>
              <a:t>cudaGetLastError</a:t>
            </a:r>
            <a:endParaRPr lang="fr-FR" sz="2500" dirty="0"/>
          </a:p>
          <a:p>
            <a:pPr algn="l"/>
            <a:endParaRPr lang="fr-FR" sz="2500" dirty="0"/>
          </a:p>
          <a:p>
            <a:pPr marL="571500" indent="-571500" algn="l">
              <a:buFont typeface="Arial" panose="020B0604020202020204" pitchFamily="34" charset="0"/>
              <a:buChar char="•"/>
            </a:pPr>
            <a:endParaRPr lang="fr-FR" sz="2500" dirty="0"/>
          </a:p>
          <a:p>
            <a:pPr marL="571500" indent="-571500" algn="l">
              <a:buFont typeface="Arial" panose="020B0604020202020204" pitchFamily="34" charset="0"/>
              <a:buChar char="•"/>
            </a:pPr>
            <a:r>
              <a:rPr lang="fr-FR" sz="2500" dirty="0"/>
              <a:t>Appel asynchrone </a:t>
            </a:r>
            <a:r>
              <a:rPr lang="fr-FR" sz="2500" dirty="0">
                <a:sym typeface="Wingdings" panose="05000000000000000000" pitchFamily="2" charset="2"/>
              </a:rPr>
              <a:t> </a:t>
            </a:r>
            <a:r>
              <a:rPr lang="fr-FR" sz="2500" b="1" dirty="0" err="1">
                <a:solidFill>
                  <a:schemeClr val="accent1"/>
                </a:solidFill>
                <a:sym typeface="Wingdings" panose="05000000000000000000" pitchFamily="2" charset="2"/>
              </a:rPr>
              <a:t>cudaDeviceSynchronize</a:t>
            </a:r>
            <a:r>
              <a:rPr lang="fr-FR" sz="2500" b="1" dirty="0">
                <a:solidFill>
                  <a:schemeClr val="accent1"/>
                </a:solidFill>
                <a:sym typeface="Wingdings" panose="05000000000000000000" pitchFamily="2" charset="2"/>
              </a:rPr>
              <a:t>()</a:t>
            </a:r>
            <a:r>
              <a:rPr lang="fr-FR" sz="2500" dirty="0">
                <a:sym typeface="Wingdings" panose="05000000000000000000" pitchFamily="2" charset="2"/>
              </a:rPr>
              <a:t> requis,</a:t>
            </a:r>
          </a:p>
          <a:p>
            <a:pPr marL="571500" indent="-571500" algn="l">
              <a:buFont typeface="Arial" panose="020B0604020202020204" pitchFamily="34" charset="0"/>
              <a:buChar char="•"/>
            </a:pPr>
            <a:endParaRPr lang="fr-FR" sz="2500" dirty="0">
              <a:sym typeface="Wingdings" panose="05000000000000000000" pitchFamily="2" charset="2"/>
            </a:endParaRPr>
          </a:p>
          <a:p>
            <a:pPr marL="571500" indent="-571500" algn="l">
              <a:buFont typeface="Arial" panose="020B0604020202020204" pitchFamily="34" charset="0"/>
              <a:buChar char="•"/>
            </a:pPr>
            <a:r>
              <a:rPr lang="fr-FR" sz="2500" b="1" dirty="0" err="1">
                <a:solidFill>
                  <a:schemeClr val="accent1"/>
                </a:solidFill>
                <a:sym typeface="Wingdings" panose="05000000000000000000" pitchFamily="2" charset="2"/>
              </a:rPr>
              <a:t>cudaDeviceSynchronize</a:t>
            </a:r>
            <a:r>
              <a:rPr lang="fr-FR" sz="2500" b="1" dirty="0">
                <a:solidFill>
                  <a:schemeClr val="accent1"/>
                </a:solidFill>
                <a:sym typeface="Wingdings" panose="05000000000000000000" pitchFamily="2" charset="2"/>
              </a:rPr>
              <a:t>() </a:t>
            </a:r>
            <a:r>
              <a:rPr lang="fr-FR" sz="2500" dirty="0">
                <a:sym typeface="Wingdings" panose="05000000000000000000" pitchFamily="2" charset="2"/>
              </a:rPr>
              <a:t>peut également retourner une erreur.</a:t>
            </a:r>
            <a:endParaRPr lang="fr-FR" sz="2500" dirty="0"/>
          </a:p>
          <a:p>
            <a:pPr algn="l"/>
            <a:endParaRPr lang="fr-FR" sz="4000" dirty="0"/>
          </a:p>
        </p:txBody>
      </p:sp>
      <p:pic>
        <p:nvPicPr>
          <p:cNvPr id="8" name="Picture 2" descr="591,336 Warning Sign Stock Photos, Pictures &amp; Royalty-Free Images - iStock">
            <a:extLst>
              <a:ext uri="{FF2B5EF4-FFF2-40B4-BE49-F238E27FC236}">
                <a16:creationId xmlns:a16="http://schemas.microsoft.com/office/drawing/2014/main" id="{CE20C5E3-FF47-4C59-ACC5-5D522259F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89" y="5788579"/>
            <a:ext cx="357034" cy="357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91,336 Warning Sign Stock Photos, Pictures &amp; Royalty-Free Images - iStock">
            <a:extLst>
              <a:ext uri="{FF2B5EF4-FFF2-40B4-BE49-F238E27FC236}">
                <a16:creationId xmlns:a16="http://schemas.microsoft.com/office/drawing/2014/main" id="{A728B746-3493-449B-904B-F03D5B9A4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2" y="5157989"/>
            <a:ext cx="357034" cy="35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42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3796637" cy="626977"/>
          </a:xfrm>
        </p:spPr>
        <p:txBody>
          <a:bodyPr>
            <a:normAutofit fontScale="90000"/>
          </a:bodyPr>
          <a:lstStyle/>
          <a:p>
            <a:pPr algn="l"/>
            <a:r>
              <a:rPr lang="fr-FR" sz="4000" dirty="0"/>
              <a:t>1 - Ressources</a:t>
            </a:r>
            <a:endParaRPr lang="en-GB" sz="4000" dirty="0"/>
          </a:p>
        </p:txBody>
      </p:sp>
      <p:sp>
        <p:nvSpPr>
          <p:cNvPr id="3" name="Title 1">
            <a:extLst>
              <a:ext uri="{FF2B5EF4-FFF2-40B4-BE49-F238E27FC236}">
                <a16:creationId xmlns:a16="http://schemas.microsoft.com/office/drawing/2014/main" id="{4DD064FE-EE9F-4C93-808C-2ECB3F558CC6}"/>
              </a:ext>
            </a:extLst>
          </p:cNvPr>
          <p:cNvSpPr txBox="1">
            <a:spLocks/>
          </p:cNvSpPr>
          <p:nvPr/>
        </p:nvSpPr>
        <p:spPr>
          <a:xfrm>
            <a:off x="574253" y="1198476"/>
            <a:ext cx="7252875" cy="46222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fr-FR" sz="2900" i="1" dirty="0" err="1"/>
              <a:t>Programming</a:t>
            </a:r>
            <a:r>
              <a:rPr lang="fr-FR" sz="2900" i="1" dirty="0"/>
              <a:t> </a:t>
            </a:r>
            <a:r>
              <a:rPr lang="fr-FR" sz="2900" i="1" dirty="0" err="1"/>
              <a:t>Massively</a:t>
            </a:r>
            <a:r>
              <a:rPr lang="fr-FR" sz="2900" i="1" dirty="0"/>
              <a:t> </a:t>
            </a:r>
            <a:r>
              <a:rPr lang="fr-FR" sz="2900" i="1" dirty="0" err="1"/>
              <a:t>Parallel</a:t>
            </a:r>
            <a:r>
              <a:rPr lang="fr-FR" sz="2900" i="1" dirty="0"/>
              <a:t> Processors</a:t>
            </a:r>
          </a:p>
          <a:p>
            <a:pPr marL="571500" indent="-571500" algn="l">
              <a:buFont typeface="Arial" panose="020B0604020202020204" pitchFamily="34" charset="0"/>
              <a:buChar char="•"/>
            </a:pPr>
            <a:r>
              <a:rPr lang="fr-FR" sz="2500" i="1" dirty="0"/>
              <a:t>Wen-</a:t>
            </a:r>
            <a:r>
              <a:rPr lang="fr-FR" sz="2500" i="1" dirty="0" err="1"/>
              <a:t>mei</a:t>
            </a:r>
            <a:r>
              <a:rPr lang="fr-FR" sz="2500" i="1" dirty="0"/>
              <a:t> W. </a:t>
            </a:r>
            <a:r>
              <a:rPr lang="fr-FR" sz="2500" i="1" dirty="0" err="1"/>
              <a:t>Hwu</a:t>
            </a:r>
            <a:r>
              <a:rPr lang="fr-FR" sz="2500" i="1" dirty="0"/>
              <a:t>, D. Kirk et </a:t>
            </a:r>
            <a:r>
              <a:rPr lang="fr-FR" sz="2500" i="1" dirty="0" err="1"/>
              <a:t>I.El</a:t>
            </a:r>
            <a:r>
              <a:rPr lang="fr-FR" sz="2500" i="1" dirty="0"/>
              <a:t> Hajj.</a:t>
            </a:r>
            <a:endParaRPr lang="fr-FR" sz="4000" dirty="0"/>
          </a:p>
          <a:p>
            <a:pPr algn="l"/>
            <a:endParaRPr lang="fr-FR" sz="4000" dirty="0"/>
          </a:p>
          <a:p>
            <a:pPr algn="l"/>
            <a:endParaRPr lang="fr-FR" sz="4000" dirty="0"/>
          </a:p>
          <a:p>
            <a:pPr algn="l"/>
            <a:endParaRPr lang="fr-FR" sz="4000" dirty="0"/>
          </a:p>
          <a:p>
            <a:pPr algn="l"/>
            <a:endParaRPr lang="fr-FR" sz="4000" dirty="0"/>
          </a:p>
          <a:p>
            <a:pPr marL="571500" indent="-571500" algn="l">
              <a:buFont typeface="Arial" panose="020B0604020202020204" pitchFamily="34" charset="0"/>
              <a:buChar char="•"/>
            </a:pPr>
            <a:r>
              <a:rPr lang="fr-FR" sz="2900" i="1" dirty="0"/>
              <a:t>CUDA by Example</a:t>
            </a:r>
          </a:p>
          <a:p>
            <a:pPr marL="571500" indent="-571500" algn="l">
              <a:buFont typeface="Arial" panose="020B0604020202020204" pitchFamily="34" charset="0"/>
              <a:buChar char="•"/>
            </a:pPr>
            <a:r>
              <a:rPr lang="fr-FR" sz="2500" i="1" dirty="0"/>
              <a:t>Jason Sanders et </a:t>
            </a:r>
            <a:r>
              <a:rPr lang="fr-FR" sz="2500" i="1" dirty="0" err="1"/>
              <a:t>Esward</a:t>
            </a:r>
            <a:r>
              <a:rPr lang="fr-FR" sz="2500" i="1" dirty="0"/>
              <a:t> </a:t>
            </a:r>
            <a:r>
              <a:rPr lang="fr-FR" sz="2500" i="1" dirty="0" err="1"/>
              <a:t>Kandrot</a:t>
            </a:r>
            <a:r>
              <a:rPr lang="fr-FR" sz="2500" i="1" dirty="0"/>
              <a:t>. </a:t>
            </a:r>
          </a:p>
          <a:p>
            <a:pPr algn="l"/>
            <a:r>
              <a:rPr lang="fr-FR" sz="2900" dirty="0"/>
              <a:t>       </a:t>
            </a:r>
            <a:endParaRPr lang="fr-FR" sz="4000" dirty="0"/>
          </a:p>
        </p:txBody>
      </p:sp>
      <p:pic>
        <p:nvPicPr>
          <p:cNvPr id="1028" name="Picture 4" descr="CUDA by Example: An Introduction to General-Purpose GPU Programming:  Amazon.co.uk: Sanders / Kandrot, Jason: 0076092047179: Books">
            <a:extLst>
              <a:ext uri="{FF2B5EF4-FFF2-40B4-BE49-F238E27FC236}">
                <a16:creationId xmlns:a16="http://schemas.microsoft.com/office/drawing/2014/main" id="{4E321094-DBFF-4B42-BEF1-94B1CCDE7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124" y="3748347"/>
            <a:ext cx="2101026" cy="260673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C5E213D9-E06B-29F1-4B6C-BD0CD2102F5F}"/>
              </a:ext>
            </a:extLst>
          </p:cNvPr>
          <p:cNvPicPr>
            <a:picLocks noChangeAspect="1"/>
          </p:cNvPicPr>
          <p:nvPr/>
        </p:nvPicPr>
        <p:blipFill>
          <a:blip r:embed="rId4"/>
          <a:stretch>
            <a:fillRect/>
          </a:stretch>
        </p:blipFill>
        <p:spPr>
          <a:xfrm>
            <a:off x="7827128" y="542087"/>
            <a:ext cx="2440822" cy="2440822"/>
          </a:xfrm>
          <a:prstGeom prst="rect">
            <a:avLst/>
          </a:prstGeom>
        </p:spPr>
      </p:pic>
    </p:spTree>
    <p:extLst>
      <p:ext uri="{BB962C8B-B14F-4D97-AF65-F5344CB8AC3E}">
        <p14:creationId xmlns:p14="http://schemas.microsoft.com/office/powerpoint/2010/main" val="1814353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2E057-B408-484E-BEA5-C8522811E2F6}"/>
              </a:ext>
            </a:extLst>
          </p:cNvPr>
          <p:cNvSpPr>
            <a:spLocks noGrp="1"/>
          </p:cNvSpPr>
          <p:nvPr>
            <p:ph type="ctrTitle"/>
          </p:nvPr>
        </p:nvSpPr>
        <p:spPr>
          <a:xfrm>
            <a:off x="1524000" y="2823882"/>
            <a:ext cx="9144000" cy="1026739"/>
          </a:xfrm>
        </p:spPr>
        <p:txBody>
          <a:bodyPr/>
          <a:lstStyle/>
          <a:p>
            <a:r>
              <a:rPr lang="fr-FR" dirty="0"/>
              <a:t>Programmation côté kernel</a:t>
            </a:r>
            <a:endParaRPr lang="en-GB" dirty="0"/>
          </a:p>
        </p:txBody>
      </p:sp>
    </p:spTree>
    <p:extLst>
      <p:ext uri="{BB962C8B-B14F-4D97-AF65-F5344CB8AC3E}">
        <p14:creationId xmlns:p14="http://schemas.microsoft.com/office/powerpoint/2010/main" val="3636668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Qualificateurs de kernel</a:t>
            </a:r>
            <a:endParaRPr lang="en-GB" sz="40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58786" y="1735210"/>
            <a:ext cx="11436422" cy="16937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b="1" dirty="0">
                <a:solidFill>
                  <a:schemeClr val="accent1"/>
                </a:solidFill>
              </a:rPr>
              <a:t>__global__   </a:t>
            </a:r>
            <a:r>
              <a:rPr lang="fr-FR" sz="2500" dirty="0"/>
              <a:t>: le kernel peut-être appelé à partir d’un autre kernel ou du code host</a:t>
            </a:r>
          </a:p>
          <a:p>
            <a:pPr algn="l"/>
            <a:r>
              <a:rPr lang="fr-FR" sz="2500" b="1" dirty="0">
                <a:solidFill>
                  <a:schemeClr val="accent1"/>
                </a:solidFill>
              </a:rPr>
              <a:t>__</a:t>
            </a:r>
            <a:r>
              <a:rPr lang="fr-FR" sz="2500" b="1" dirty="0" err="1">
                <a:solidFill>
                  <a:schemeClr val="accent1"/>
                </a:solidFill>
              </a:rPr>
              <a:t>device</a:t>
            </a:r>
            <a:r>
              <a:rPr lang="fr-FR" sz="2500" b="1" dirty="0">
                <a:solidFill>
                  <a:schemeClr val="accent1"/>
                </a:solidFill>
              </a:rPr>
              <a:t>__  </a:t>
            </a:r>
            <a:r>
              <a:rPr lang="fr-FR" sz="2500" dirty="0"/>
              <a:t>: le kernel ne peut-être appelé que par un autre kernel. </a:t>
            </a:r>
          </a:p>
          <a:p>
            <a:pPr algn="l"/>
            <a:endParaRPr lang="fr-FR" sz="4000" dirty="0"/>
          </a:p>
        </p:txBody>
      </p:sp>
      <p:sp>
        <p:nvSpPr>
          <p:cNvPr id="8" name="Title 1">
            <a:extLst>
              <a:ext uri="{FF2B5EF4-FFF2-40B4-BE49-F238E27FC236}">
                <a16:creationId xmlns:a16="http://schemas.microsoft.com/office/drawing/2014/main" id="{AC4DA320-22A2-453E-B2DE-43D0C7146E18}"/>
              </a:ext>
            </a:extLst>
          </p:cNvPr>
          <p:cNvSpPr txBox="1">
            <a:spLocks/>
          </p:cNvSpPr>
          <p:nvPr/>
        </p:nvSpPr>
        <p:spPr>
          <a:xfrm>
            <a:off x="258786" y="3874957"/>
            <a:ext cx="11436422" cy="12710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u="sng" dirty="0"/>
              <a:t>Fonctions</a:t>
            </a:r>
          </a:p>
          <a:p>
            <a:pPr marL="571500" indent="-571500" algn="l">
              <a:buFont typeface="Arial" panose="020B0604020202020204" pitchFamily="34" charset="0"/>
              <a:buChar char="•"/>
            </a:pPr>
            <a:r>
              <a:rPr lang="fr-FR" sz="2500" dirty="0"/>
              <a:t>Pas d’appels de fonctions « à la CPU » sur le GPU car </a:t>
            </a:r>
            <a:r>
              <a:rPr lang="fr-FR" sz="2500" b="1" dirty="0">
                <a:solidFill>
                  <a:schemeClr val="accent1"/>
                </a:solidFill>
              </a:rPr>
              <a:t>pas de pile</a:t>
            </a:r>
            <a:r>
              <a:rPr lang="fr-FR" sz="2500" dirty="0"/>
              <a:t>. </a:t>
            </a:r>
          </a:p>
          <a:p>
            <a:pPr marL="571500" indent="-571500" algn="l">
              <a:buFont typeface="Arial" panose="020B0604020202020204" pitchFamily="34" charset="0"/>
              <a:buChar char="•"/>
            </a:pPr>
            <a:r>
              <a:rPr lang="fr-FR" sz="2500" dirty="0"/>
              <a:t>Le code des fonctions est donc mis « </a:t>
            </a:r>
            <a:r>
              <a:rPr lang="fr-FR" sz="2500" dirty="0" err="1"/>
              <a:t>inline</a:t>
            </a:r>
            <a:r>
              <a:rPr lang="fr-FR" sz="2500" dirty="0"/>
              <a:t> » à la compilation.</a:t>
            </a:r>
            <a:endParaRPr lang="fr-FR" sz="4000" dirty="0"/>
          </a:p>
        </p:txBody>
      </p:sp>
    </p:spTree>
    <p:extLst>
      <p:ext uri="{BB962C8B-B14F-4D97-AF65-F5344CB8AC3E}">
        <p14:creationId xmlns:p14="http://schemas.microsoft.com/office/powerpoint/2010/main" val="1734196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Identification des threads/blocs</a:t>
            </a:r>
            <a:endParaRPr lang="en-GB" sz="40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258785" y="1925993"/>
            <a:ext cx="11703059" cy="345776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Variables prédéfinies</a:t>
            </a:r>
          </a:p>
          <a:p>
            <a:pPr algn="l"/>
            <a:endParaRPr lang="fr-FR" sz="2800" dirty="0"/>
          </a:p>
          <a:p>
            <a:pPr marL="457200" indent="-457200" algn="l">
              <a:buFont typeface="Arial" panose="020B0604020202020204" pitchFamily="34" charset="0"/>
              <a:buChar char="•"/>
            </a:pPr>
            <a:r>
              <a:rPr lang="fr-FR" sz="2800" b="1" dirty="0">
                <a:solidFill>
                  <a:schemeClr val="accent1"/>
                </a:solidFill>
              </a:rPr>
              <a:t>uint3 </a:t>
            </a:r>
            <a:r>
              <a:rPr lang="fr-FR" sz="2800" b="1" dirty="0" err="1">
                <a:solidFill>
                  <a:schemeClr val="accent1"/>
                </a:solidFill>
              </a:rPr>
              <a:t>threadIdx</a:t>
            </a:r>
            <a:r>
              <a:rPr lang="fr-FR" sz="2800" dirty="0"/>
              <a:t> : coordonnées du thread dans le bloc</a:t>
            </a:r>
          </a:p>
          <a:p>
            <a:pPr marL="457200" indent="-457200" algn="l">
              <a:buFont typeface="Arial" panose="020B0604020202020204" pitchFamily="34" charset="0"/>
              <a:buChar char="•"/>
            </a:pPr>
            <a:r>
              <a:rPr lang="fr-FR" sz="2800" b="1" dirty="0">
                <a:solidFill>
                  <a:schemeClr val="accent1"/>
                </a:solidFill>
              </a:rPr>
              <a:t>uint3 </a:t>
            </a:r>
            <a:r>
              <a:rPr lang="fr-FR" sz="2800" b="1" dirty="0" err="1">
                <a:solidFill>
                  <a:schemeClr val="accent1"/>
                </a:solidFill>
              </a:rPr>
              <a:t>blockIdx</a:t>
            </a:r>
            <a:r>
              <a:rPr lang="fr-FR" sz="2800" dirty="0"/>
              <a:t> : coordonnées du bloc dans la grille</a:t>
            </a:r>
          </a:p>
          <a:p>
            <a:pPr marL="457200" indent="-457200" algn="l">
              <a:buFont typeface="Arial" panose="020B0604020202020204" pitchFamily="34" charset="0"/>
              <a:buChar char="•"/>
            </a:pPr>
            <a:r>
              <a:rPr lang="fr-FR" sz="2800" b="1" dirty="0">
                <a:solidFill>
                  <a:schemeClr val="accent1"/>
                </a:solidFill>
              </a:rPr>
              <a:t>uint3 </a:t>
            </a:r>
            <a:r>
              <a:rPr lang="fr-FR" sz="2800" b="1" dirty="0" err="1">
                <a:solidFill>
                  <a:schemeClr val="accent1"/>
                </a:solidFill>
              </a:rPr>
              <a:t>blockDim</a:t>
            </a:r>
            <a:r>
              <a:rPr lang="fr-FR" sz="2800" dirty="0"/>
              <a:t> : dimension du bloc</a:t>
            </a:r>
          </a:p>
          <a:p>
            <a:pPr marL="457200" indent="-457200" algn="l">
              <a:buFont typeface="Arial" panose="020B0604020202020204" pitchFamily="34" charset="0"/>
              <a:buChar char="•"/>
            </a:pPr>
            <a:r>
              <a:rPr lang="fr-FR" sz="2800" b="1" dirty="0">
                <a:solidFill>
                  <a:schemeClr val="accent1"/>
                </a:solidFill>
              </a:rPr>
              <a:t>uint3 </a:t>
            </a:r>
            <a:r>
              <a:rPr lang="fr-FR" sz="2800" b="1" dirty="0" err="1">
                <a:solidFill>
                  <a:schemeClr val="accent1"/>
                </a:solidFill>
              </a:rPr>
              <a:t>gridDim</a:t>
            </a:r>
            <a:r>
              <a:rPr lang="fr-FR" sz="2800" dirty="0"/>
              <a:t> : dimension de la grille</a:t>
            </a:r>
          </a:p>
          <a:p>
            <a:pPr marL="457200" indent="-457200" algn="l">
              <a:buClr>
                <a:schemeClr val="accent1"/>
              </a:buClr>
              <a:buFont typeface="Arial" panose="020B0604020202020204" pitchFamily="34" charset="0"/>
              <a:buChar char="•"/>
            </a:pPr>
            <a:r>
              <a:rPr lang="fr-FR" sz="2800" dirty="0" err="1"/>
              <a:t>int</a:t>
            </a:r>
            <a:r>
              <a:rPr lang="fr-FR" sz="2800" dirty="0"/>
              <a:t> </a:t>
            </a:r>
            <a:r>
              <a:rPr lang="fr-FR" sz="2800" b="1" dirty="0" err="1">
                <a:solidFill>
                  <a:schemeClr val="accent1"/>
                </a:solidFill>
              </a:rPr>
              <a:t>warpSize</a:t>
            </a:r>
            <a:r>
              <a:rPr lang="fr-FR" sz="2800" dirty="0"/>
              <a:t> : nombre de threads dans le </a:t>
            </a:r>
            <a:r>
              <a:rPr lang="fr-FR" sz="2800" dirty="0" err="1"/>
              <a:t>warp</a:t>
            </a:r>
            <a:endParaRPr lang="fr-FR" sz="2800" dirty="0"/>
          </a:p>
        </p:txBody>
      </p:sp>
    </p:spTree>
    <p:extLst>
      <p:ext uri="{BB962C8B-B14F-4D97-AF65-F5344CB8AC3E}">
        <p14:creationId xmlns:p14="http://schemas.microsoft.com/office/powerpoint/2010/main" val="664715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Identification des threads/blocs</a:t>
            </a:r>
            <a:endParaRPr lang="en-GB" sz="4000" dirty="0"/>
          </a:p>
        </p:txBody>
      </p:sp>
      <p:sp>
        <p:nvSpPr>
          <p:cNvPr id="7" name="Title 1">
            <a:extLst>
              <a:ext uri="{FF2B5EF4-FFF2-40B4-BE49-F238E27FC236}">
                <a16:creationId xmlns:a16="http://schemas.microsoft.com/office/drawing/2014/main" id="{706D4086-9A50-4713-A8BF-ED48C07DDC46}"/>
              </a:ext>
            </a:extLst>
          </p:cNvPr>
          <p:cNvSpPr txBox="1">
            <a:spLocks/>
          </p:cNvSpPr>
          <p:nvPr/>
        </p:nvSpPr>
        <p:spPr>
          <a:xfrm>
            <a:off x="472793" y="1877184"/>
            <a:ext cx="3492718" cy="133972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1 bloc 1D de N threads</a:t>
            </a:r>
          </a:p>
          <a:p>
            <a:pPr marL="571500" indent="-571500" algn="l">
              <a:buFont typeface="Arial" panose="020B0604020202020204" pitchFamily="34" charset="0"/>
              <a:buChar char="•"/>
            </a:pPr>
            <a:r>
              <a:rPr lang="fr-FR" sz="2500" b="1" dirty="0" err="1">
                <a:solidFill>
                  <a:schemeClr val="accent5"/>
                </a:solidFill>
              </a:rPr>
              <a:t>blockDim.x</a:t>
            </a:r>
            <a:r>
              <a:rPr lang="fr-FR" sz="2500" b="1" dirty="0">
                <a:solidFill>
                  <a:schemeClr val="accent5"/>
                </a:solidFill>
              </a:rPr>
              <a:t> </a:t>
            </a:r>
            <a:r>
              <a:rPr lang="fr-FR" sz="2500" dirty="0"/>
              <a:t>= N</a:t>
            </a:r>
          </a:p>
          <a:p>
            <a:pPr marL="571500" indent="-571500" algn="l">
              <a:buFont typeface="Arial" panose="020B0604020202020204" pitchFamily="34" charset="0"/>
              <a:buChar char="•"/>
            </a:pPr>
            <a:r>
              <a:rPr lang="fr-FR" sz="2500" b="1" dirty="0" err="1">
                <a:solidFill>
                  <a:schemeClr val="accent5"/>
                </a:solidFill>
              </a:rPr>
              <a:t>threadIdx.x</a:t>
            </a:r>
            <a:endParaRPr lang="fr-FR" sz="2500" b="1" dirty="0">
              <a:solidFill>
                <a:schemeClr val="accent5"/>
              </a:solidFill>
            </a:endParaRPr>
          </a:p>
        </p:txBody>
      </p:sp>
      <p:sp>
        <p:nvSpPr>
          <p:cNvPr id="5" name="Title 1">
            <a:extLst>
              <a:ext uri="{FF2B5EF4-FFF2-40B4-BE49-F238E27FC236}">
                <a16:creationId xmlns:a16="http://schemas.microsoft.com/office/drawing/2014/main" id="{2E899363-8E8A-4C8B-97AD-B61350325A64}"/>
              </a:ext>
            </a:extLst>
          </p:cNvPr>
          <p:cNvSpPr txBox="1">
            <a:spLocks/>
          </p:cNvSpPr>
          <p:nvPr/>
        </p:nvSpPr>
        <p:spPr>
          <a:xfrm>
            <a:off x="377789" y="3977256"/>
            <a:ext cx="4352831" cy="2081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1 bloc 2D de </a:t>
            </a:r>
            <a:r>
              <a:rPr lang="fr-FR" sz="2800" dirty="0" err="1"/>
              <a:t>NxM</a:t>
            </a:r>
            <a:r>
              <a:rPr lang="fr-FR" sz="2800" dirty="0"/>
              <a:t> threads</a:t>
            </a:r>
          </a:p>
          <a:p>
            <a:pPr marL="571500" indent="-571500" algn="l">
              <a:buFont typeface="Arial" panose="020B0604020202020204" pitchFamily="34" charset="0"/>
              <a:buChar char="•"/>
            </a:pPr>
            <a:r>
              <a:rPr lang="fr-FR" sz="2400" b="1" dirty="0" err="1">
                <a:solidFill>
                  <a:schemeClr val="accent5"/>
                </a:solidFill>
              </a:rPr>
              <a:t>blockDim.x</a:t>
            </a:r>
            <a:r>
              <a:rPr lang="fr-FR" sz="2400" b="1" dirty="0">
                <a:solidFill>
                  <a:schemeClr val="accent5"/>
                </a:solidFill>
              </a:rPr>
              <a:t> </a:t>
            </a:r>
            <a:r>
              <a:rPr lang="fr-FR" sz="2400" dirty="0"/>
              <a:t>= N</a:t>
            </a:r>
          </a:p>
          <a:p>
            <a:pPr marL="571500" indent="-571500" algn="l">
              <a:buFont typeface="Arial" panose="020B0604020202020204" pitchFamily="34" charset="0"/>
              <a:buChar char="•"/>
            </a:pPr>
            <a:r>
              <a:rPr lang="fr-FR" sz="2400" b="1" dirty="0" err="1">
                <a:solidFill>
                  <a:schemeClr val="accent5"/>
                </a:solidFill>
              </a:rPr>
              <a:t>blockDim.y</a:t>
            </a:r>
            <a:r>
              <a:rPr lang="fr-FR" sz="2400" b="1" dirty="0">
                <a:solidFill>
                  <a:schemeClr val="accent5"/>
                </a:solidFill>
              </a:rPr>
              <a:t> </a:t>
            </a:r>
            <a:r>
              <a:rPr lang="fr-FR" sz="2400" dirty="0"/>
              <a:t>= M</a:t>
            </a:r>
          </a:p>
          <a:p>
            <a:pPr marL="571500" indent="-571500" algn="l">
              <a:buFont typeface="Arial" panose="020B0604020202020204" pitchFamily="34" charset="0"/>
              <a:buChar char="•"/>
            </a:pPr>
            <a:r>
              <a:rPr lang="fr-FR" sz="2400" b="1" dirty="0" err="1">
                <a:solidFill>
                  <a:schemeClr val="accent5"/>
                </a:solidFill>
              </a:rPr>
              <a:t>threadIdx.x</a:t>
            </a:r>
            <a:endParaRPr lang="fr-FR" sz="2400" b="1" dirty="0">
              <a:solidFill>
                <a:schemeClr val="accent5"/>
              </a:solidFill>
            </a:endParaRPr>
          </a:p>
          <a:p>
            <a:pPr marL="571500" indent="-571500" algn="l">
              <a:buFont typeface="Arial" panose="020B0604020202020204" pitchFamily="34" charset="0"/>
              <a:buChar char="•"/>
            </a:pPr>
            <a:r>
              <a:rPr lang="fr-FR" sz="2400" b="1" dirty="0" err="1">
                <a:solidFill>
                  <a:schemeClr val="accent5"/>
                </a:solidFill>
              </a:rPr>
              <a:t>threadIdx.y</a:t>
            </a:r>
            <a:endParaRPr lang="fr-FR" sz="2800" b="1" dirty="0">
              <a:solidFill>
                <a:schemeClr val="accent5"/>
              </a:solidFill>
            </a:endParaRPr>
          </a:p>
        </p:txBody>
      </p:sp>
    </p:spTree>
    <p:extLst>
      <p:ext uri="{BB962C8B-B14F-4D97-AF65-F5344CB8AC3E}">
        <p14:creationId xmlns:p14="http://schemas.microsoft.com/office/powerpoint/2010/main" val="460130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ADF82-0BA7-1374-3E21-967B655CE14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E79EB29-C55B-606C-24DC-002CF11E9F04}"/>
              </a:ext>
            </a:extLst>
          </p:cNvPr>
          <p:cNvSpPr>
            <a:spLocks noGrp="1"/>
          </p:cNvSpPr>
          <p:nvPr>
            <p:ph type="ctrTitle"/>
          </p:nvPr>
        </p:nvSpPr>
        <p:spPr>
          <a:xfrm>
            <a:off x="165763" y="228599"/>
            <a:ext cx="8645728" cy="626977"/>
          </a:xfrm>
        </p:spPr>
        <p:txBody>
          <a:bodyPr>
            <a:normAutofit fontScale="90000"/>
          </a:bodyPr>
          <a:lstStyle/>
          <a:p>
            <a:pPr algn="l"/>
            <a:r>
              <a:rPr lang="fr-FR" sz="4000" dirty="0"/>
              <a:t>5 –  Vision globale</a:t>
            </a:r>
            <a:endParaRPr lang="en-GB" sz="4000" dirty="0"/>
          </a:p>
        </p:txBody>
      </p:sp>
      <p:pic>
        <p:nvPicPr>
          <p:cNvPr id="3" name="Image 2" descr="Une image contenant texte, capture d’écran, Rectangle, Police&#10;&#10;Le contenu généré par l’IA peut être incorrect.">
            <a:extLst>
              <a:ext uri="{FF2B5EF4-FFF2-40B4-BE49-F238E27FC236}">
                <a16:creationId xmlns:a16="http://schemas.microsoft.com/office/drawing/2014/main" id="{C46BB215-3DCA-5978-FCE2-F847AB9616E5}"/>
              </a:ext>
            </a:extLst>
          </p:cNvPr>
          <p:cNvPicPr>
            <a:picLocks noChangeAspect="1"/>
          </p:cNvPicPr>
          <p:nvPr/>
        </p:nvPicPr>
        <p:blipFill>
          <a:blip r:embed="rId3"/>
          <a:stretch>
            <a:fillRect/>
          </a:stretch>
        </p:blipFill>
        <p:spPr>
          <a:xfrm>
            <a:off x="235281" y="1914261"/>
            <a:ext cx="11721438" cy="4715140"/>
          </a:xfrm>
          <a:prstGeom prst="rect">
            <a:avLst/>
          </a:prstGeom>
        </p:spPr>
      </p:pic>
    </p:spTree>
    <p:extLst>
      <p:ext uri="{BB962C8B-B14F-4D97-AF65-F5344CB8AC3E}">
        <p14:creationId xmlns:p14="http://schemas.microsoft.com/office/powerpoint/2010/main" val="632452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Qualificateurs de variables</a:t>
            </a:r>
            <a:endParaRPr lang="en-GB" sz="4000" dirty="0"/>
          </a:p>
        </p:txBody>
      </p:sp>
      <p:sp>
        <p:nvSpPr>
          <p:cNvPr id="5" name="Title 1">
            <a:extLst>
              <a:ext uri="{FF2B5EF4-FFF2-40B4-BE49-F238E27FC236}">
                <a16:creationId xmlns:a16="http://schemas.microsoft.com/office/drawing/2014/main" id="{2E899363-8E8A-4C8B-97AD-B61350325A64}"/>
              </a:ext>
            </a:extLst>
          </p:cNvPr>
          <p:cNvSpPr txBox="1">
            <a:spLocks/>
          </p:cNvSpPr>
          <p:nvPr/>
        </p:nvSpPr>
        <p:spPr>
          <a:xfrm>
            <a:off x="377789" y="3977256"/>
            <a:ext cx="10891894" cy="20811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Tableaux</a:t>
            </a:r>
          </a:p>
          <a:p>
            <a:pPr marL="571500" indent="-571500" algn="l">
              <a:buFont typeface="Arial" panose="020B0604020202020204" pitchFamily="34" charset="0"/>
              <a:buChar char="•"/>
            </a:pPr>
            <a:r>
              <a:rPr lang="fr-FR" sz="2400" dirty="0"/>
              <a:t>Les tableaux sont stockés dans la mémoire locale pas dans les registres.</a:t>
            </a:r>
          </a:p>
        </p:txBody>
      </p:sp>
      <p:graphicFrame>
        <p:nvGraphicFramePr>
          <p:cNvPr id="2" name="Table 2">
            <a:extLst>
              <a:ext uri="{FF2B5EF4-FFF2-40B4-BE49-F238E27FC236}">
                <a16:creationId xmlns:a16="http://schemas.microsoft.com/office/drawing/2014/main" id="{6F6212EF-AC4F-4D14-92FE-2611946DA357}"/>
              </a:ext>
            </a:extLst>
          </p:cNvPr>
          <p:cNvGraphicFramePr>
            <a:graphicFrameLocks noGrp="1"/>
          </p:cNvGraphicFramePr>
          <p:nvPr>
            <p:extLst>
              <p:ext uri="{D42A27DB-BD31-4B8C-83A1-F6EECF244321}">
                <p14:modId xmlns:p14="http://schemas.microsoft.com/office/powerpoint/2010/main" val="182197534"/>
              </p:ext>
            </p:extLst>
          </p:nvPr>
        </p:nvGraphicFramePr>
        <p:xfrm>
          <a:off x="922317" y="1678683"/>
          <a:ext cx="8128000" cy="2834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89207483"/>
                    </a:ext>
                  </a:extLst>
                </a:gridCol>
                <a:gridCol w="4064000">
                  <a:extLst>
                    <a:ext uri="{9D8B030D-6E8A-4147-A177-3AD203B41FA5}">
                      <a16:colId xmlns:a16="http://schemas.microsoft.com/office/drawing/2014/main" val="4035128895"/>
                    </a:ext>
                  </a:extLst>
                </a:gridCol>
              </a:tblGrid>
              <a:tr h="370840">
                <a:tc>
                  <a:txBody>
                    <a:bodyPr/>
                    <a:lstStyle/>
                    <a:p>
                      <a:r>
                        <a:rPr lang="fr-FR" sz="2800" dirty="0"/>
                        <a:t>Mémoire</a:t>
                      </a:r>
                      <a:endParaRPr lang="en-GB" sz="2800" dirty="0"/>
                    </a:p>
                  </a:txBody>
                  <a:tcPr/>
                </a:tc>
                <a:tc>
                  <a:txBody>
                    <a:bodyPr/>
                    <a:lstStyle/>
                    <a:p>
                      <a:r>
                        <a:rPr lang="fr-FR" sz="2800" dirty="0"/>
                        <a:t>Qualifier</a:t>
                      </a:r>
                      <a:endParaRPr lang="en-GB" sz="2800" dirty="0"/>
                    </a:p>
                  </a:txBody>
                  <a:tcPr/>
                </a:tc>
                <a:extLst>
                  <a:ext uri="{0D108BD9-81ED-4DB2-BD59-A6C34878D82A}">
                    <a16:rowId xmlns:a16="http://schemas.microsoft.com/office/drawing/2014/main" val="51523059"/>
                  </a:ext>
                </a:extLst>
              </a:tr>
              <a:tr h="370840">
                <a:tc>
                  <a:txBody>
                    <a:bodyPr/>
                    <a:lstStyle/>
                    <a:p>
                      <a:pPr marL="457200" indent="-457200">
                        <a:buFont typeface="Arial" panose="020B0604020202020204" pitchFamily="34" charset="0"/>
                        <a:buChar char="•"/>
                      </a:pPr>
                      <a:r>
                        <a:rPr lang="fr-FR" sz="2800" dirty="0"/>
                        <a:t>registres</a:t>
                      </a:r>
                    </a:p>
                    <a:p>
                      <a:pPr marL="457200" indent="-457200">
                        <a:buFont typeface="Arial" panose="020B0604020202020204" pitchFamily="34" charset="0"/>
                        <a:buChar char="•"/>
                      </a:pPr>
                      <a:r>
                        <a:rPr lang="fr-FR" sz="2800" dirty="0" err="1"/>
                        <a:t>shared</a:t>
                      </a:r>
                      <a:endParaRPr lang="en-GB" sz="2800" dirty="0"/>
                    </a:p>
                  </a:txBody>
                  <a:tcPr/>
                </a:tc>
                <a:tc>
                  <a:txBody>
                    <a:bodyPr/>
                    <a:lstStyle/>
                    <a:p>
                      <a:r>
                        <a:rPr lang="en-GB" sz="2800" dirty="0"/>
                        <a:t>__shared__</a:t>
                      </a:r>
                    </a:p>
                  </a:txBody>
                  <a:tcPr/>
                </a:tc>
                <a:extLst>
                  <a:ext uri="{0D108BD9-81ED-4DB2-BD59-A6C34878D82A}">
                    <a16:rowId xmlns:a16="http://schemas.microsoft.com/office/drawing/2014/main" val="32128773"/>
                  </a:ext>
                </a:extLst>
              </a:tr>
              <a:tr h="370840">
                <a:tc>
                  <a:txBody>
                    <a:bodyPr/>
                    <a:lstStyle/>
                    <a:p>
                      <a:pPr marL="457200" indent="-457200">
                        <a:buFont typeface="Arial" panose="020B0604020202020204" pitchFamily="34" charset="0"/>
                        <a:buChar char="•"/>
                      </a:pPr>
                      <a:r>
                        <a:rPr lang="fr-FR" sz="2800" dirty="0"/>
                        <a:t>local</a:t>
                      </a:r>
                    </a:p>
                    <a:p>
                      <a:pPr marL="457200" indent="-457200">
                        <a:buFont typeface="Arial" panose="020B0604020202020204" pitchFamily="34" charset="0"/>
                        <a:buChar char="•"/>
                      </a:pPr>
                      <a:r>
                        <a:rPr lang="fr-FR" sz="2800" dirty="0"/>
                        <a:t>global</a:t>
                      </a:r>
                    </a:p>
                    <a:p>
                      <a:pPr marL="457200" indent="-457200">
                        <a:buFont typeface="Arial" panose="020B0604020202020204" pitchFamily="34" charset="0"/>
                        <a:buChar char="•"/>
                      </a:pPr>
                      <a:r>
                        <a:rPr lang="fr-FR" sz="2800" dirty="0"/>
                        <a:t>constant</a:t>
                      </a:r>
                      <a:endParaRPr lang="en-GB" sz="2800" dirty="0"/>
                    </a:p>
                  </a:txBody>
                  <a:tcPr/>
                </a:tc>
                <a:tc>
                  <a:txBody>
                    <a:bodyPr/>
                    <a:lstStyle/>
                    <a:p>
                      <a:r>
                        <a:rPr lang="fr-FR" sz="2800" dirty="0"/>
                        <a:t>__local__</a:t>
                      </a:r>
                    </a:p>
                    <a:p>
                      <a:r>
                        <a:rPr lang="fr-FR" sz="2800" dirty="0"/>
                        <a:t>__</a:t>
                      </a:r>
                      <a:r>
                        <a:rPr lang="fr-FR" sz="2800" dirty="0" err="1"/>
                        <a:t>device</a:t>
                      </a:r>
                      <a:r>
                        <a:rPr lang="fr-FR" sz="2800" dirty="0"/>
                        <a:t>__</a:t>
                      </a:r>
                    </a:p>
                    <a:p>
                      <a:r>
                        <a:rPr lang="fr-FR" sz="2800" dirty="0"/>
                        <a:t>__constant__</a:t>
                      </a:r>
                      <a:endParaRPr lang="en-GB" sz="2800" dirty="0"/>
                    </a:p>
                  </a:txBody>
                  <a:tcPr/>
                </a:tc>
                <a:extLst>
                  <a:ext uri="{0D108BD9-81ED-4DB2-BD59-A6C34878D82A}">
                    <a16:rowId xmlns:a16="http://schemas.microsoft.com/office/drawing/2014/main" val="614465440"/>
                  </a:ext>
                </a:extLst>
              </a:tr>
            </a:tbl>
          </a:graphicData>
        </a:graphic>
      </p:graphicFrame>
    </p:spTree>
    <p:extLst>
      <p:ext uri="{BB962C8B-B14F-4D97-AF65-F5344CB8AC3E}">
        <p14:creationId xmlns:p14="http://schemas.microsoft.com/office/powerpoint/2010/main" val="4151425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Différents types de mémoire</a:t>
            </a:r>
            <a:endParaRPr lang="en-GB" sz="4000" dirty="0"/>
          </a:p>
        </p:txBody>
      </p:sp>
      <p:graphicFrame>
        <p:nvGraphicFramePr>
          <p:cNvPr id="3" name="Table 3">
            <a:extLst>
              <a:ext uri="{FF2B5EF4-FFF2-40B4-BE49-F238E27FC236}">
                <a16:creationId xmlns:a16="http://schemas.microsoft.com/office/drawing/2014/main" id="{9698C8F6-B307-4D23-903E-66E4F4D35B3F}"/>
              </a:ext>
            </a:extLst>
          </p:cNvPr>
          <p:cNvGraphicFramePr>
            <a:graphicFrameLocks noGrp="1"/>
          </p:cNvGraphicFramePr>
          <p:nvPr>
            <p:extLst>
              <p:ext uri="{D42A27DB-BD31-4B8C-83A1-F6EECF244321}">
                <p14:modId xmlns:p14="http://schemas.microsoft.com/office/powerpoint/2010/main" val="1520284256"/>
              </p:ext>
            </p:extLst>
          </p:nvPr>
        </p:nvGraphicFramePr>
        <p:xfrm>
          <a:off x="548640" y="2415540"/>
          <a:ext cx="11338561" cy="3041654"/>
        </p:xfrm>
        <a:graphic>
          <a:graphicData uri="http://schemas.openxmlformats.org/drawingml/2006/table">
            <a:tbl>
              <a:tblPr firstRow="1" bandRow="1">
                <a:tableStyleId>{5C22544A-7EE6-4342-B048-85BDC9FD1C3A}</a:tableStyleId>
              </a:tblPr>
              <a:tblGrid>
                <a:gridCol w="1874520">
                  <a:extLst>
                    <a:ext uri="{9D8B030D-6E8A-4147-A177-3AD203B41FA5}">
                      <a16:colId xmlns:a16="http://schemas.microsoft.com/office/drawing/2014/main" val="739375127"/>
                    </a:ext>
                  </a:extLst>
                </a:gridCol>
                <a:gridCol w="1306766">
                  <a:extLst>
                    <a:ext uri="{9D8B030D-6E8A-4147-A177-3AD203B41FA5}">
                      <a16:colId xmlns:a16="http://schemas.microsoft.com/office/drawing/2014/main" val="1656263428"/>
                    </a:ext>
                  </a:extLst>
                </a:gridCol>
                <a:gridCol w="1351392">
                  <a:extLst>
                    <a:ext uri="{9D8B030D-6E8A-4147-A177-3AD203B41FA5}">
                      <a16:colId xmlns:a16="http://schemas.microsoft.com/office/drawing/2014/main" val="588927146"/>
                    </a:ext>
                  </a:extLst>
                </a:gridCol>
                <a:gridCol w="973283">
                  <a:extLst>
                    <a:ext uri="{9D8B030D-6E8A-4147-A177-3AD203B41FA5}">
                      <a16:colId xmlns:a16="http://schemas.microsoft.com/office/drawing/2014/main" val="77197084"/>
                    </a:ext>
                  </a:extLst>
                </a:gridCol>
                <a:gridCol w="1925559">
                  <a:extLst>
                    <a:ext uri="{9D8B030D-6E8A-4147-A177-3AD203B41FA5}">
                      <a16:colId xmlns:a16="http://schemas.microsoft.com/office/drawing/2014/main" val="2616515137"/>
                    </a:ext>
                  </a:extLst>
                </a:gridCol>
                <a:gridCol w="3907041">
                  <a:extLst>
                    <a:ext uri="{9D8B030D-6E8A-4147-A177-3AD203B41FA5}">
                      <a16:colId xmlns:a16="http://schemas.microsoft.com/office/drawing/2014/main" val="56322505"/>
                    </a:ext>
                  </a:extLst>
                </a:gridCol>
              </a:tblGrid>
              <a:tr h="668013">
                <a:tc>
                  <a:txBody>
                    <a:bodyPr/>
                    <a:lstStyle/>
                    <a:p>
                      <a:r>
                        <a:rPr lang="fr-FR" dirty="0"/>
                        <a:t>Type</a:t>
                      </a:r>
                      <a:endParaRPr lang="en-GB" dirty="0"/>
                    </a:p>
                  </a:txBody>
                  <a:tcPr/>
                </a:tc>
                <a:tc>
                  <a:txBody>
                    <a:bodyPr/>
                    <a:lstStyle/>
                    <a:p>
                      <a:r>
                        <a:rPr lang="fr-FR" dirty="0"/>
                        <a:t>on-chip ?</a:t>
                      </a:r>
                      <a:endParaRPr lang="en-GB" dirty="0"/>
                    </a:p>
                  </a:txBody>
                  <a:tcPr/>
                </a:tc>
                <a:tc>
                  <a:txBody>
                    <a:bodyPr/>
                    <a:lstStyle/>
                    <a:p>
                      <a:r>
                        <a:rPr lang="fr-FR" dirty="0" err="1"/>
                        <a:t>cached</a:t>
                      </a:r>
                      <a:r>
                        <a:rPr lang="fr-FR" dirty="0"/>
                        <a:t> ?</a:t>
                      </a:r>
                      <a:endParaRPr lang="en-GB" dirty="0"/>
                    </a:p>
                  </a:txBody>
                  <a:tcPr/>
                </a:tc>
                <a:tc>
                  <a:txBody>
                    <a:bodyPr/>
                    <a:lstStyle/>
                    <a:p>
                      <a:r>
                        <a:rPr lang="fr-FR" dirty="0"/>
                        <a:t>accès</a:t>
                      </a:r>
                      <a:endParaRPr lang="en-GB" dirty="0"/>
                    </a:p>
                  </a:txBody>
                  <a:tcPr/>
                </a:tc>
                <a:tc>
                  <a:txBody>
                    <a:bodyPr/>
                    <a:lstStyle/>
                    <a:p>
                      <a:r>
                        <a:rPr lang="fr-FR" dirty="0"/>
                        <a:t>portée</a:t>
                      </a:r>
                      <a:endParaRPr lang="en-GB" dirty="0"/>
                    </a:p>
                  </a:txBody>
                  <a:tcPr/>
                </a:tc>
                <a:tc>
                  <a:txBody>
                    <a:bodyPr/>
                    <a:lstStyle/>
                    <a:p>
                      <a:r>
                        <a:rPr lang="fr-FR" dirty="0"/>
                        <a:t>durée de vie</a:t>
                      </a:r>
                      <a:endParaRPr lang="en-GB" dirty="0"/>
                    </a:p>
                  </a:txBody>
                  <a:tcPr/>
                </a:tc>
                <a:extLst>
                  <a:ext uri="{0D108BD9-81ED-4DB2-BD59-A6C34878D82A}">
                    <a16:rowId xmlns:a16="http://schemas.microsoft.com/office/drawing/2014/main" val="1865090955"/>
                  </a:ext>
                </a:extLst>
              </a:tr>
              <a:tr h="945522">
                <a:tc>
                  <a:txBody>
                    <a:bodyPr/>
                    <a:lstStyle/>
                    <a:p>
                      <a:pPr marL="342900" indent="-342900">
                        <a:buFont typeface="Arial" panose="020B0604020202020204" pitchFamily="34" charset="0"/>
                        <a:buChar char="•"/>
                      </a:pPr>
                      <a:r>
                        <a:rPr lang="fr-FR" sz="2000" dirty="0"/>
                        <a:t>registres</a:t>
                      </a:r>
                    </a:p>
                    <a:p>
                      <a:pPr marL="342900" indent="-342900">
                        <a:buFont typeface="Arial" panose="020B0604020202020204" pitchFamily="34" charset="0"/>
                        <a:buChar char="•"/>
                      </a:pPr>
                      <a:r>
                        <a:rPr lang="fr-FR" sz="2000" dirty="0" err="1"/>
                        <a:t>shared</a:t>
                      </a:r>
                      <a:endParaRPr lang="en-GB" sz="2000" dirty="0"/>
                    </a:p>
                  </a:txBody>
                  <a:tcPr/>
                </a:tc>
                <a:tc>
                  <a:txBody>
                    <a:bodyPr/>
                    <a:lstStyle/>
                    <a:p>
                      <a:r>
                        <a:rPr lang="fr-FR" sz="2000" dirty="0"/>
                        <a:t>oui</a:t>
                      </a:r>
                    </a:p>
                    <a:p>
                      <a:r>
                        <a:rPr lang="fr-FR" sz="2000" dirty="0"/>
                        <a:t>oui</a:t>
                      </a:r>
                      <a:endParaRPr lang="en-GB" sz="2000" dirty="0"/>
                    </a:p>
                  </a:txBody>
                  <a:tcPr/>
                </a:tc>
                <a:tc>
                  <a:txBody>
                    <a:bodyPr/>
                    <a:lstStyle/>
                    <a:p>
                      <a:r>
                        <a:rPr lang="fr-FR" sz="2000" dirty="0"/>
                        <a:t>-</a:t>
                      </a:r>
                    </a:p>
                    <a:p>
                      <a:r>
                        <a:rPr lang="fr-FR" sz="2000" dirty="0"/>
                        <a:t>-</a:t>
                      </a:r>
                      <a:endParaRPr lang="en-GB" sz="2000" dirty="0"/>
                    </a:p>
                  </a:txBody>
                  <a:tcPr/>
                </a:tc>
                <a:tc>
                  <a:txBody>
                    <a:bodyPr/>
                    <a:lstStyle/>
                    <a:p>
                      <a:r>
                        <a:rPr lang="fr-FR" sz="2000" dirty="0" err="1"/>
                        <a:t>rw</a:t>
                      </a:r>
                      <a:endParaRPr lang="fr-FR" sz="2000" dirty="0"/>
                    </a:p>
                    <a:p>
                      <a:r>
                        <a:rPr lang="fr-FR" sz="2000" dirty="0" err="1"/>
                        <a:t>rw</a:t>
                      </a:r>
                      <a:endParaRPr lang="en-GB" sz="2000" dirty="0"/>
                    </a:p>
                  </a:txBody>
                  <a:tcPr/>
                </a:tc>
                <a:tc>
                  <a:txBody>
                    <a:bodyPr/>
                    <a:lstStyle/>
                    <a:p>
                      <a:r>
                        <a:rPr lang="fr-FR" sz="2000" dirty="0"/>
                        <a:t>thread</a:t>
                      </a:r>
                    </a:p>
                    <a:p>
                      <a:r>
                        <a:rPr lang="fr-FR" sz="2000" dirty="0"/>
                        <a:t>block</a:t>
                      </a:r>
                      <a:endParaRPr lang="en-GB" sz="2000" dirty="0"/>
                    </a:p>
                  </a:txBody>
                  <a:tcPr/>
                </a:tc>
                <a:tc>
                  <a:txBody>
                    <a:bodyPr/>
                    <a:lstStyle/>
                    <a:p>
                      <a:r>
                        <a:rPr lang="fr-FR" sz="2000" dirty="0"/>
                        <a:t>thread</a:t>
                      </a:r>
                    </a:p>
                    <a:p>
                      <a:r>
                        <a:rPr lang="fr-FR" sz="2000" dirty="0"/>
                        <a:t>block</a:t>
                      </a:r>
                      <a:endParaRPr lang="en-GB" sz="2000" dirty="0"/>
                    </a:p>
                  </a:txBody>
                  <a:tcPr/>
                </a:tc>
                <a:extLst>
                  <a:ext uri="{0D108BD9-81ED-4DB2-BD59-A6C34878D82A}">
                    <a16:rowId xmlns:a16="http://schemas.microsoft.com/office/drawing/2014/main" val="3746280011"/>
                  </a:ext>
                </a:extLst>
              </a:tr>
              <a:tr h="1428119">
                <a:tc>
                  <a:txBody>
                    <a:bodyPr/>
                    <a:lstStyle/>
                    <a:p>
                      <a:pPr marL="342900" indent="-342900">
                        <a:buFont typeface="Arial" panose="020B0604020202020204" pitchFamily="34" charset="0"/>
                        <a:buChar char="•"/>
                      </a:pPr>
                      <a:r>
                        <a:rPr lang="fr-FR" sz="2000" dirty="0"/>
                        <a:t>local</a:t>
                      </a:r>
                    </a:p>
                    <a:p>
                      <a:pPr marL="342900" indent="-342900">
                        <a:buFont typeface="Arial" panose="020B0604020202020204" pitchFamily="34" charset="0"/>
                        <a:buChar char="•"/>
                      </a:pPr>
                      <a:r>
                        <a:rPr lang="fr-FR" sz="2000" dirty="0"/>
                        <a:t>global</a:t>
                      </a:r>
                    </a:p>
                    <a:p>
                      <a:pPr marL="342900" indent="-342900">
                        <a:buFont typeface="Arial" panose="020B0604020202020204" pitchFamily="34" charset="0"/>
                        <a:buChar char="•"/>
                      </a:pPr>
                      <a:r>
                        <a:rPr lang="fr-FR" sz="2000" dirty="0"/>
                        <a:t>constant</a:t>
                      </a:r>
                    </a:p>
                    <a:p>
                      <a:pPr marL="342900" indent="-342900">
                        <a:buFont typeface="Arial" panose="020B0604020202020204" pitchFamily="34" charset="0"/>
                        <a:buChar char="•"/>
                      </a:pPr>
                      <a:r>
                        <a:rPr lang="fr-FR" sz="2000" dirty="0"/>
                        <a:t>texture</a:t>
                      </a:r>
                      <a:endParaRPr lang="en-GB" sz="2000" dirty="0"/>
                    </a:p>
                  </a:txBody>
                  <a:tcPr/>
                </a:tc>
                <a:tc>
                  <a:txBody>
                    <a:bodyPr/>
                    <a:lstStyle/>
                    <a:p>
                      <a:r>
                        <a:rPr lang="fr-FR" sz="2000" dirty="0"/>
                        <a:t>non</a:t>
                      </a:r>
                    </a:p>
                    <a:p>
                      <a:r>
                        <a:rPr lang="fr-FR" sz="2000" dirty="0"/>
                        <a:t>non</a:t>
                      </a:r>
                    </a:p>
                    <a:p>
                      <a:r>
                        <a:rPr lang="fr-FR" sz="2000" dirty="0"/>
                        <a:t>non</a:t>
                      </a:r>
                    </a:p>
                    <a:p>
                      <a:r>
                        <a:rPr lang="fr-FR" sz="2000" dirty="0"/>
                        <a:t>non</a:t>
                      </a:r>
                      <a:endParaRPr lang="en-GB" sz="2000" dirty="0"/>
                    </a:p>
                  </a:txBody>
                  <a:tcPr/>
                </a:tc>
                <a:tc>
                  <a:txBody>
                    <a:bodyPr/>
                    <a:lstStyle/>
                    <a:p>
                      <a:r>
                        <a:rPr lang="fr-FR" sz="2000" dirty="0"/>
                        <a:t>non</a:t>
                      </a:r>
                    </a:p>
                    <a:p>
                      <a:r>
                        <a:rPr lang="fr-FR" sz="2000" dirty="0"/>
                        <a:t>non</a:t>
                      </a:r>
                    </a:p>
                    <a:p>
                      <a:r>
                        <a:rPr lang="fr-FR" sz="2000" dirty="0"/>
                        <a:t>oui</a:t>
                      </a:r>
                    </a:p>
                    <a:p>
                      <a:r>
                        <a:rPr lang="fr-FR" sz="2000" dirty="0"/>
                        <a:t>oui</a:t>
                      </a:r>
                      <a:endParaRPr lang="en-GB" sz="2000" dirty="0"/>
                    </a:p>
                  </a:txBody>
                  <a:tcPr/>
                </a:tc>
                <a:tc>
                  <a:txBody>
                    <a:bodyPr/>
                    <a:lstStyle/>
                    <a:p>
                      <a:r>
                        <a:rPr lang="fr-FR" sz="2000" dirty="0" err="1"/>
                        <a:t>rw</a:t>
                      </a:r>
                      <a:endParaRPr lang="fr-FR" sz="2000" dirty="0"/>
                    </a:p>
                    <a:p>
                      <a:r>
                        <a:rPr lang="fr-FR" sz="2000" dirty="0" err="1"/>
                        <a:t>rw</a:t>
                      </a:r>
                      <a:endParaRPr lang="fr-FR" sz="2000" dirty="0"/>
                    </a:p>
                    <a:p>
                      <a:r>
                        <a:rPr lang="fr-FR" sz="2000" dirty="0"/>
                        <a:t>r</a:t>
                      </a:r>
                    </a:p>
                    <a:p>
                      <a:r>
                        <a:rPr lang="en-GB" sz="2000" dirty="0"/>
                        <a:t>r</a:t>
                      </a:r>
                    </a:p>
                  </a:txBody>
                  <a:tcPr/>
                </a:tc>
                <a:tc>
                  <a:txBody>
                    <a:bodyPr/>
                    <a:lstStyle/>
                    <a:p>
                      <a:r>
                        <a:rPr lang="fr-FR" sz="2000" dirty="0"/>
                        <a:t>thread</a:t>
                      </a:r>
                    </a:p>
                    <a:p>
                      <a:r>
                        <a:rPr lang="fr-FR" sz="2000" dirty="0"/>
                        <a:t>host + threads</a:t>
                      </a:r>
                    </a:p>
                    <a:p>
                      <a:r>
                        <a:rPr lang="fr-FR" sz="2000" dirty="0"/>
                        <a:t>host + threads </a:t>
                      </a:r>
                    </a:p>
                    <a:p>
                      <a:r>
                        <a:rPr lang="fr-FR" sz="2000" dirty="0"/>
                        <a:t>host + threads</a:t>
                      </a:r>
                      <a:endParaRPr lang="en-GB" sz="2000" dirty="0"/>
                    </a:p>
                  </a:txBody>
                  <a:tcPr/>
                </a:tc>
                <a:tc>
                  <a:txBody>
                    <a:bodyPr/>
                    <a:lstStyle/>
                    <a:p>
                      <a:r>
                        <a:rPr lang="fr-FR" sz="2000" dirty="0"/>
                        <a:t>thread</a:t>
                      </a:r>
                    </a:p>
                    <a:p>
                      <a:r>
                        <a:rPr lang="fr-FR" sz="2000" dirty="0"/>
                        <a:t>gérée par le programme</a:t>
                      </a:r>
                    </a:p>
                    <a:p>
                      <a:r>
                        <a:rPr lang="fr-FR" sz="2000" dirty="0"/>
                        <a:t>gérée par le programme</a:t>
                      </a:r>
                    </a:p>
                    <a:p>
                      <a:r>
                        <a:rPr lang="fr-FR" sz="2000" dirty="0"/>
                        <a:t>gérée par le programme</a:t>
                      </a:r>
                      <a:endParaRPr lang="en-GB" sz="2000" dirty="0"/>
                    </a:p>
                  </a:txBody>
                  <a:tcPr/>
                </a:tc>
                <a:extLst>
                  <a:ext uri="{0D108BD9-81ED-4DB2-BD59-A6C34878D82A}">
                    <a16:rowId xmlns:a16="http://schemas.microsoft.com/office/drawing/2014/main" val="2260759090"/>
                  </a:ext>
                </a:extLst>
              </a:tr>
            </a:tbl>
          </a:graphicData>
        </a:graphic>
      </p:graphicFrame>
    </p:spTree>
    <p:extLst>
      <p:ext uri="{BB962C8B-B14F-4D97-AF65-F5344CB8AC3E}">
        <p14:creationId xmlns:p14="http://schemas.microsoft.com/office/powerpoint/2010/main" val="2388287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Mémoire </a:t>
            </a:r>
            <a:r>
              <a:rPr lang="fr-FR" sz="4000" dirty="0" err="1"/>
              <a:t>shared</a:t>
            </a:r>
            <a:endParaRPr lang="en-GB" sz="4000" dirty="0"/>
          </a:p>
        </p:txBody>
      </p:sp>
      <p:sp>
        <p:nvSpPr>
          <p:cNvPr id="4" name="Title 1">
            <a:extLst>
              <a:ext uri="{FF2B5EF4-FFF2-40B4-BE49-F238E27FC236}">
                <a16:creationId xmlns:a16="http://schemas.microsoft.com/office/drawing/2014/main" id="{2E29123A-86B4-477A-99BC-8FD9402020C8}"/>
              </a:ext>
            </a:extLst>
          </p:cNvPr>
          <p:cNvSpPr txBox="1">
            <a:spLocks/>
          </p:cNvSpPr>
          <p:nvPr/>
        </p:nvSpPr>
        <p:spPr>
          <a:xfrm>
            <a:off x="253717" y="1578474"/>
            <a:ext cx="10461908" cy="133972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fr-FR" sz="2400" dirty="0"/>
              <a:t>accès aussi rapide que des registres sous certaines conditions</a:t>
            </a:r>
          </a:p>
          <a:p>
            <a:pPr marL="571500" indent="-571500" algn="l">
              <a:buFont typeface="Arial" panose="020B0604020202020204" pitchFamily="34" charset="0"/>
              <a:buChar char="•"/>
            </a:pPr>
            <a:r>
              <a:rPr lang="fr-FR" sz="2400" dirty="0"/>
              <a:t>quantité limitée (16kb à 48 kb)</a:t>
            </a:r>
          </a:p>
          <a:p>
            <a:pPr marL="571500" indent="-571500" algn="l">
              <a:buFont typeface="Arial" panose="020B0604020202020204" pitchFamily="34" charset="0"/>
              <a:buChar char="•"/>
            </a:pPr>
            <a:r>
              <a:rPr lang="fr-FR" sz="2400" dirty="0"/>
              <a:t>structurée en banques (16 banques pour Fermi / 32 pour Kepler)</a:t>
            </a:r>
          </a:p>
        </p:txBody>
      </p:sp>
      <p:sp>
        <p:nvSpPr>
          <p:cNvPr id="5" name="Title 1">
            <a:extLst>
              <a:ext uri="{FF2B5EF4-FFF2-40B4-BE49-F238E27FC236}">
                <a16:creationId xmlns:a16="http://schemas.microsoft.com/office/drawing/2014/main" id="{80C40BE4-2E08-4ECA-B4C5-19E35A67CF5A}"/>
              </a:ext>
            </a:extLst>
          </p:cNvPr>
          <p:cNvSpPr txBox="1">
            <a:spLocks/>
          </p:cNvSpPr>
          <p:nvPr/>
        </p:nvSpPr>
        <p:spPr>
          <a:xfrm>
            <a:off x="165763" y="4469363"/>
            <a:ext cx="11357543" cy="15302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800" dirty="0"/>
              <a:t>Contraintes pour les performances </a:t>
            </a:r>
          </a:p>
          <a:p>
            <a:pPr marL="571500" indent="-571500" algn="l">
              <a:buFont typeface="Arial" panose="020B0604020202020204" pitchFamily="34" charset="0"/>
              <a:buChar char="•"/>
            </a:pPr>
            <a:r>
              <a:rPr lang="fr-FR" sz="2000" dirty="0"/>
              <a:t>Des threads distincts doivent accéder en cas d’accès simultanés à des banques distinctes </a:t>
            </a:r>
          </a:p>
          <a:p>
            <a:pPr marL="571500" indent="-571500" algn="l">
              <a:buFont typeface="Arial" panose="020B0604020202020204" pitchFamily="34" charset="0"/>
              <a:buChar char="•"/>
            </a:pPr>
            <a:r>
              <a:rPr lang="fr-FR" sz="2000" dirty="0"/>
              <a:t>Si tous les threads accèdent simultanément à une même banque : mécanisme de broadcast</a:t>
            </a:r>
          </a:p>
          <a:p>
            <a:pPr marL="571500" indent="-571500" algn="l">
              <a:buFont typeface="Arial" panose="020B0604020202020204" pitchFamily="34" charset="0"/>
              <a:buChar char="•"/>
            </a:pPr>
            <a:r>
              <a:rPr lang="fr-FR" sz="2000" dirty="0"/>
              <a:t>Si tous les threads accèdent à des données distinctes dans une même banque : sérialisation des accès.</a:t>
            </a:r>
            <a:endParaRPr lang="fr-FR" sz="2400" dirty="0"/>
          </a:p>
        </p:txBody>
      </p:sp>
    </p:spTree>
    <p:extLst>
      <p:ext uri="{BB962C8B-B14F-4D97-AF65-F5344CB8AC3E}">
        <p14:creationId xmlns:p14="http://schemas.microsoft.com/office/powerpoint/2010/main" val="3102471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Mémoire </a:t>
            </a:r>
            <a:r>
              <a:rPr lang="fr-FR" sz="4000" dirty="0" err="1"/>
              <a:t>shared</a:t>
            </a:r>
            <a:endParaRPr lang="en-GB" sz="4000" dirty="0"/>
          </a:p>
        </p:txBody>
      </p:sp>
      <p:sp>
        <p:nvSpPr>
          <p:cNvPr id="4" name="Title 1">
            <a:extLst>
              <a:ext uri="{FF2B5EF4-FFF2-40B4-BE49-F238E27FC236}">
                <a16:creationId xmlns:a16="http://schemas.microsoft.com/office/drawing/2014/main" id="{2E29123A-86B4-477A-99BC-8FD9402020C8}"/>
              </a:ext>
            </a:extLst>
          </p:cNvPr>
          <p:cNvSpPr txBox="1">
            <a:spLocks/>
          </p:cNvSpPr>
          <p:nvPr/>
        </p:nvSpPr>
        <p:spPr>
          <a:xfrm>
            <a:off x="315139" y="1473699"/>
            <a:ext cx="6804308" cy="133972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dirty="0"/>
              <a:t>Deux méthodes pour fixer la taille</a:t>
            </a:r>
          </a:p>
          <a:p>
            <a:pPr marL="571500" indent="-571500" algn="l">
              <a:buFont typeface="Arial" panose="020B0604020202020204" pitchFamily="34" charset="0"/>
              <a:buChar char="•"/>
            </a:pPr>
            <a:r>
              <a:rPr lang="fr-FR" sz="2500" dirty="0"/>
              <a:t>En dur dans le kernel</a:t>
            </a:r>
          </a:p>
          <a:p>
            <a:pPr marL="571500" indent="-571500" algn="l">
              <a:buFont typeface="Arial" panose="020B0604020202020204" pitchFamily="34" charset="0"/>
              <a:buChar char="•"/>
            </a:pPr>
            <a:r>
              <a:rPr lang="fr-FR" sz="2500" dirty="0"/>
              <a:t>En paramètre de l’appel du kernel</a:t>
            </a:r>
          </a:p>
          <a:p>
            <a:pPr algn="l"/>
            <a:endParaRPr lang="fr-FR" sz="2500" dirty="0"/>
          </a:p>
        </p:txBody>
      </p:sp>
      <p:pic>
        <p:nvPicPr>
          <p:cNvPr id="3" name="Picture 2">
            <a:extLst>
              <a:ext uri="{FF2B5EF4-FFF2-40B4-BE49-F238E27FC236}">
                <a16:creationId xmlns:a16="http://schemas.microsoft.com/office/drawing/2014/main" id="{381B0A19-465E-4673-9917-95252CBB64E2}"/>
              </a:ext>
            </a:extLst>
          </p:cNvPr>
          <p:cNvPicPr>
            <a:picLocks noChangeAspect="1"/>
          </p:cNvPicPr>
          <p:nvPr/>
        </p:nvPicPr>
        <p:blipFill>
          <a:blip r:embed="rId3"/>
          <a:stretch>
            <a:fillRect/>
          </a:stretch>
        </p:blipFill>
        <p:spPr>
          <a:xfrm>
            <a:off x="315139" y="2622921"/>
            <a:ext cx="9164641" cy="4130304"/>
          </a:xfrm>
          <a:prstGeom prst="rect">
            <a:avLst/>
          </a:prstGeom>
        </p:spPr>
      </p:pic>
    </p:spTree>
    <p:extLst>
      <p:ext uri="{BB962C8B-B14F-4D97-AF65-F5344CB8AC3E}">
        <p14:creationId xmlns:p14="http://schemas.microsoft.com/office/powerpoint/2010/main" val="1842145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Synchronisation des threads</a:t>
            </a:r>
            <a:endParaRPr lang="en-GB" sz="4000" dirty="0"/>
          </a:p>
        </p:txBody>
      </p:sp>
      <p:sp>
        <p:nvSpPr>
          <p:cNvPr id="4" name="Title 1">
            <a:extLst>
              <a:ext uri="{FF2B5EF4-FFF2-40B4-BE49-F238E27FC236}">
                <a16:creationId xmlns:a16="http://schemas.microsoft.com/office/drawing/2014/main" id="{2E29123A-86B4-477A-99BC-8FD9402020C8}"/>
              </a:ext>
            </a:extLst>
          </p:cNvPr>
          <p:cNvSpPr txBox="1">
            <a:spLocks/>
          </p:cNvSpPr>
          <p:nvPr/>
        </p:nvSpPr>
        <p:spPr>
          <a:xfrm>
            <a:off x="448489" y="1607048"/>
            <a:ext cx="10324286" cy="18219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2500" b="1" dirty="0">
                <a:solidFill>
                  <a:schemeClr val="accent1"/>
                </a:solidFill>
              </a:rPr>
              <a:t>__</a:t>
            </a:r>
            <a:r>
              <a:rPr lang="fr-FR" sz="2500" b="1" dirty="0" err="1">
                <a:solidFill>
                  <a:schemeClr val="accent1"/>
                </a:solidFill>
              </a:rPr>
              <a:t>syncthreads</a:t>
            </a:r>
            <a:r>
              <a:rPr lang="fr-FR" sz="2500" b="1" dirty="0">
                <a:solidFill>
                  <a:schemeClr val="accent1"/>
                </a:solidFill>
              </a:rPr>
              <a:t> ()</a:t>
            </a:r>
          </a:p>
          <a:p>
            <a:pPr algn="l"/>
            <a:r>
              <a:rPr lang="fr-FR" sz="2500" dirty="0"/>
              <a:t>Synchronisation de tous les threads d’un bloc avec une unique primitive</a:t>
            </a:r>
          </a:p>
          <a:p>
            <a:pPr algn="l"/>
            <a:endParaRPr lang="fr-FR" sz="2500" dirty="0"/>
          </a:p>
        </p:txBody>
      </p:sp>
    </p:spTree>
    <p:extLst>
      <p:ext uri="{BB962C8B-B14F-4D97-AF65-F5344CB8AC3E}">
        <p14:creationId xmlns:p14="http://schemas.microsoft.com/office/powerpoint/2010/main" val="73014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3796637" cy="626977"/>
          </a:xfrm>
        </p:spPr>
        <p:txBody>
          <a:bodyPr>
            <a:normAutofit fontScale="90000"/>
          </a:bodyPr>
          <a:lstStyle/>
          <a:p>
            <a:pPr algn="l"/>
            <a:r>
              <a:rPr lang="fr-FR" sz="4000" dirty="0"/>
              <a:t>1 - Ressources</a:t>
            </a:r>
            <a:endParaRPr lang="en-GB" sz="4000" dirty="0"/>
          </a:p>
        </p:txBody>
      </p:sp>
      <p:sp>
        <p:nvSpPr>
          <p:cNvPr id="3" name="Title 1">
            <a:extLst>
              <a:ext uri="{FF2B5EF4-FFF2-40B4-BE49-F238E27FC236}">
                <a16:creationId xmlns:a16="http://schemas.microsoft.com/office/drawing/2014/main" id="{4DD064FE-EE9F-4C93-808C-2ECB3F558CC6}"/>
              </a:ext>
            </a:extLst>
          </p:cNvPr>
          <p:cNvSpPr txBox="1">
            <a:spLocks/>
          </p:cNvSpPr>
          <p:nvPr/>
        </p:nvSpPr>
        <p:spPr>
          <a:xfrm>
            <a:off x="279018" y="1419225"/>
            <a:ext cx="7874382" cy="44258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fr-FR" sz="4000" dirty="0"/>
          </a:p>
          <a:p>
            <a:pPr marL="571500" indent="-571500" algn="l">
              <a:buFont typeface="Arial" panose="020B0604020202020204" pitchFamily="34" charset="0"/>
              <a:buChar char="•"/>
            </a:pPr>
            <a:r>
              <a:rPr lang="fr-FR" sz="3700" dirty="0" err="1"/>
              <a:t>Nvidia</a:t>
            </a:r>
            <a:r>
              <a:rPr lang="fr-FR" sz="3700" dirty="0"/>
              <a:t> </a:t>
            </a:r>
            <a:r>
              <a:rPr lang="fr-FR" sz="3700" dirty="0" err="1"/>
              <a:t>Developer</a:t>
            </a:r>
            <a:r>
              <a:rPr lang="fr-FR" sz="3700" dirty="0"/>
              <a:t> et CUDA zone</a:t>
            </a:r>
          </a:p>
          <a:p>
            <a:pPr marL="571500" indent="-571500" algn="l">
              <a:buFont typeface="Wingdings" panose="05000000000000000000" pitchFamily="2" charset="2"/>
              <a:buChar char="ü"/>
            </a:pPr>
            <a:r>
              <a:rPr lang="fr-FR" sz="2500" i="1" dirty="0">
                <a:hlinkClick r:id="rId3"/>
              </a:rPr>
              <a:t>https://developer.nvidia.com/cuda-zone</a:t>
            </a:r>
            <a:r>
              <a:rPr lang="fr-FR" sz="2500" i="1" dirty="0"/>
              <a:t>  </a:t>
            </a:r>
          </a:p>
          <a:p>
            <a:pPr algn="l"/>
            <a:endParaRPr lang="fr-FR" sz="4000" dirty="0"/>
          </a:p>
          <a:p>
            <a:pPr algn="l"/>
            <a:endParaRPr lang="fr-FR" sz="4000" dirty="0"/>
          </a:p>
          <a:p>
            <a:pPr marL="571500" indent="-571500" algn="l">
              <a:buFont typeface="Arial" panose="020B0604020202020204" pitchFamily="34" charset="0"/>
              <a:buChar char="•"/>
            </a:pPr>
            <a:r>
              <a:rPr lang="fr-FR" sz="3700" dirty="0"/>
              <a:t>Conférence annuelle GTC </a:t>
            </a:r>
            <a:r>
              <a:rPr lang="fr-FR" sz="4000" dirty="0"/>
              <a:t> </a:t>
            </a:r>
            <a:endParaRPr lang="fr-FR" sz="4000" dirty="0">
              <a:hlinkClick r:id="rId4"/>
            </a:endParaRPr>
          </a:p>
          <a:p>
            <a:pPr marL="571500" indent="-571500" algn="l">
              <a:buFont typeface="Wingdings" panose="05000000000000000000" pitchFamily="2" charset="2"/>
              <a:buChar char="ü"/>
            </a:pPr>
            <a:r>
              <a:rPr lang="fr-FR" sz="2500" i="1" dirty="0">
                <a:hlinkClick r:id="rId4"/>
              </a:rPr>
              <a:t>https://www.nvidia.com/fr-fr/gtc/</a:t>
            </a:r>
            <a:r>
              <a:rPr lang="fr-FR" sz="2500" i="1" dirty="0"/>
              <a:t> </a:t>
            </a:r>
          </a:p>
          <a:p>
            <a:pPr algn="l"/>
            <a:endParaRPr lang="fr-FR" sz="4000" dirty="0"/>
          </a:p>
          <a:p>
            <a:pPr algn="l"/>
            <a:endParaRPr lang="fr-FR" sz="4000" dirty="0"/>
          </a:p>
        </p:txBody>
      </p:sp>
    </p:spTree>
    <p:extLst>
      <p:ext uri="{BB962C8B-B14F-4D97-AF65-F5344CB8AC3E}">
        <p14:creationId xmlns:p14="http://schemas.microsoft.com/office/powerpoint/2010/main" val="38386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a:t>
            </a:r>
            <a:r>
              <a:rPr lang="fr-FR" sz="4000" dirty="0" err="1"/>
              <a:t>Streams</a:t>
            </a:r>
            <a:endParaRPr lang="en-GB" sz="4000" dirty="0"/>
          </a:p>
        </p:txBody>
      </p:sp>
      <p:pic>
        <p:nvPicPr>
          <p:cNvPr id="6146" name="Picture 2" descr="Serial Model vs Concurrent Model">
            <a:extLst>
              <a:ext uri="{FF2B5EF4-FFF2-40B4-BE49-F238E27FC236}">
                <a16:creationId xmlns:a16="http://schemas.microsoft.com/office/drawing/2014/main" id="{6D7B97BC-4362-40BA-902C-DE69B671A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 y="1193853"/>
            <a:ext cx="12192000" cy="484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16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a:t>
            </a:r>
            <a:r>
              <a:rPr lang="fr-FR" sz="4000" dirty="0" err="1"/>
              <a:t>Streams</a:t>
            </a:r>
            <a:endParaRPr lang="en-GB" sz="4000" dirty="0"/>
          </a:p>
        </p:txBody>
      </p:sp>
      <p:sp>
        <p:nvSpPr>
          <p:cNvPr id="4" name="Title 1">
            <a:extLst>
              <a:ext uri="{FF2B5EF4-FFF2-40B4-BE49-F238E27FC236}">
                <a16:creationId xmlns:a16="http://schemas.microsoft.com/office/drawing/2014/main" id="{2E29123A-86B4-477A-99BC-8FD9402020C8}"/>
              </a:ext>
            </a:extLst>
          </p:cNvPr>
          <p:cNvSpPr txBox="1">
            <a:spLocks/>
          </p:cNvSpPr>
          <p:nvPr/>
        </p:nvSpPr>
        <p:spPr>
          <a:xfrm>
            <a:off x="452844" y="1573967"/>
            <a:ext cx="11286312" cy="472205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fr-FR" sz="2500" dirty="0"/>
              <a:t>Stream : suite d’opérations exécuté de manière ordonnée</a:t>
            </a:r>
          </a:p>
          <a:p>
            <a:pPr marL="342900" indent="-342900" algn="l">
              <a:buFont typeface="Arial" panose="020B0604020202020204" pitchFamily="34" charset="0"/>
              <a:buChar char="•"/>
            </a:pPr>
            <a:r>
              <a:rPr lang="fr-FR" sz="2500" dirty="0"/>
              <a:t>Par défaut lancement de kernel &amp;  transfert mémoire exploite le  </a:t>
            </a:r>
            <a:r>
              <a:rPr lang="fr-FR" sz="2500" dirty="0" err="1"/>
              <a:t>stream</a:t>
            </a:r>
            <a:r>
              <a:rPr lang="fr-FR" sz="2500" dirty="0"/>
              <a:t> 0</a:t>
            </a:r>
          </a:p>
          <a:p>
            <a:pPr marL="342900" indent="-342900" algn="l">
              <a:buFont typeface="Arial" panose="020B0604020202020204" pitchFamily="34" charset="0"/>
              <a:buChar char="•"/>
            </a:pPr>
            <a:r>
              <a:rPr lang="fr-FR" sz="2500" dirty="0"/>
              <a:t>Kernel dans le même </a:t>
            </a:r>
            <a:r>
              <a:rPr lang="fr-FR" sz="2500" dirty="0" err="1"/>
              <a:t>stream</a:t>
            </a:r>
            <a:r>
              <a:rPr lang="fr-FR" sz="2500" dirty="0"/>
              <a:t> </a:t>
            </a:r>
            <a:r>
              <a:rPr lang="fr-FR" sz="2500" dirty="0">
                <a:sym typeface="Wingdings" panose="05000000000000000000" pitchFamily="2" charset="2"/>
              </a:rPr>
              <a:t> exécution </a:t>
            </a:r>
            <a:r>
              <a:rPr lang="fr-FR" sz="2500" b="1" i="1" dirty="0">
                <a:solidFill>
                  <a:schemeClr val="accent5"/>
                </a:solidFill>
                <a:sym typeface="Wingdings" panose="05000000000000000000" pitchFamily="2" charset="2"/>
              </a:rPr>
              <a:t>in-</a:t>
            </a:r>
            <a:r>
              <a:rPr lang="fr-FR" sz="2500" b="1" i="1" dirty="0" err="1">
                <a:solidFill>
                  <a:schemeClr val="accent5"/>
                </a:solidFill>
                <a:sym typeface="Wingdings" panose="05000000000000000000" pitchFamily="2" charset="2"/>
              </a:rPr>
              <a:t>order</a:t>
            </a:r>
            <a:endParaRPr lang="fr-FR" sz="2500" b="1" i="1" dirty="0">
              <a:solidFill>
                <a:schemeClr val="accent5"/>
              </a:solidFill>
              <a:sym typeface="Wingdings" panose="05000000000000000000" pitchFamily="2" charset="2"/>
            </a:endParaRPr>
          </a:p>
          <a:p>
            <a:pPr marL="342900" indent="-342900" algn="l">
              <a:buFont typeface="Arial" panose="020B0604020202020204" pitchFamily="34" charset="0"/>
              <a:buChar char="•"/>
            </a:pPr>
            <a:r>
              <a:rPr lang="fr-FR" sz="2500" dirty="0">
                <a:sym typeface="Wingdings" panose="05000000000000000000" pitchFamily="2" charset="2"/>
              </a:rPr>
              <a:t>Kernel dans des </a:t>
            </a:r>
            <a:r>
              <a:rPr lang="fr-FR" sz="2500" dirty="0" err="1">
                <a:sym typeface="Wingdings" panose="05000000000000000000" pitchFamily="2" charset="2"/>
              </a:rPr>
              <a:t>streams</a:t>
            </a:r>
            <a:r>
              <a:rPr lang="fr-FR" sz="2500" dirty="0">
                <a:sym typeface="Wingdings" panose="05000000000000000000" pitchFamily="2" charset="2"/>
              </a:rPr>
              <a:t> différents  exécution </a:t>
            </a:r>
            <a:r>
              <a:rPr lang="fr-FR" sz="2500" b="1" i="1" dirty="0">
                <a:solidFill>
                  <a:schemeClr val="accent5"/>
                </a:solidFill>
                <a:sym typeface="Wingdings" panose="05000000000000000000" pitchFamily="2" charset="2"/>
              </a:rPr>
              <a:t>out-of-</a:t>
            </a:r>
            <a:r>
              <a:rPr lang="fr-FR" sz="2500" b="1" i="1" dirty="0" err="1">
                <a:solidFill>
                  <a:schemeClr val="accent5"/>
                </a:solidFill>
                <a:sym typeface="Wingdings" panose="05000000000000000000" pitchFamily="2" charset="2"/>
              </a:rPr>
              <a:t>order</a:t>
            </a:r>
            <a:endParaRPr lang="fr-FR" sz="2500" b="1" i="1" dirty="0">
              <a:solidFill>
                <a:schemeClr val="accent5"/>
              </a:solidFill>
              <a:sym typeface="Wingdings" panose="05000000000000000000" pitchFamily="2" charset="2"/>
            </a:endParaRPr>
          </a:p>
          <a:p>
            <a:pPr marL="342900" indent="-342900" algn="l">
              <a:buFont typeface="Arial" panose="020B0604020202020204" pitchFamily="34" charset="0"/>
              <a:buChar char="•"/>
            </a:pPr>
            <a:endParaRPr lang="fr-FR" sz="2500" b="1" i="1" dirty="0">
              <a:solidFill>
                <a:schemeClr val="accent5"/>
              </a:solidFill>
              <a:sym typeface="Wingdings" panose="05000000000000000000" pitchFamily="2" charset="2"/>
            </a:endParaRPr>
          </a:p>
          <a:p>
            <a:pPr algn="l"/>
            <a:endParaRPr lang="fr-FR" sz="2500" b="1" i="1" dirty="0">
              <a:solidFill>
                <a:schemeClr val="accent5"/>
              </a:solidFill>
              <a:sym typeface="Wingdings" panose="05000000000000000000" pitchFamily="2" charset="2"/>
            </a:endParaRPr>
          </a:p>
          <a:p>
            <a:pPr algn="l"/>
            <a:endParaRPr lang="fr-FR" sz="2500" b="1" i="1" dirty="0">
              <a:solidFill>
                <a:schemeClr val="accent5"/>
              </a:solidFill>
              <a:sym typeface="Wingdings" panose="05000000000000000000" pitchFamily="2" charset="2"/>
            </a:endParaRPr>
          </a:p>
          <a:p>
            <a:pPr marL="342900" indent="-342900" algn="l">
              <a:buFont typeface="Arial" panose="020B0604020202020204" pitchFamily="34" charset="0"/>
              <a:buChar char="•"/>
            </a:pPr>
            <a:r>
              <a:rPr lang="fr-FR" sz="2500" b="1" i="1" dirty="0">
                <a:solidFill>
                  <a:schemeClr val="accent5"/>
                </a:solidFill>
                <a:sym typeface="Wingdings" panose="05000000000000000000" pitchFamily="2" charset="2"/>
              </a:rPr>
              <a:t>Concurrence</a:t>
            </a:r>
          </a:p>
          <a:p>
            <a:pPr marL="342900" indent="-342900" algn="l">
              <a:buFont typeface="Arial" panose="020B0604020202020204" pitchFamily="34" charset="0"/>
              <a:buChar char="•"/>
            </a:pPr>
            <a:endParaRPr lang="fr-FR" sz="2500" b="1" i="1" dirty="0">
              <a:solidFill>
                <a:schemeClr val="accent5"/>
              </a:solidFill>
              <a:sym typeface="Wingdings" panose="05000000000000000000" pitchFamily="2" charset="2"/>
            </a:endParaRPr>
          </a:p>
          <a:p>
            <a:pPr marL="342900" indent="-342900" algn="l">
              <a:buFont typeface="Wingdings" panose="05000000000000000000" pitchFamily="2" charset="2"/>
              <a:buChar char="ü"/>
            </a:pPr>
            <a:r>
              <a:rPr lang="fr-FR" sz="2500" b="1" i="1" dirty="0" err="1">
                <a:sym typeface="Wingdings" panose="05000000000000000000" pitchFamily="2" charset="2"/>
              </a:rPr>
              <a:t>Streams</a:t>
            </a:r>
            <a:r>
              <a:rPr lang="fr-FR" sz="2500" b="1" i="1" dirty="0">
                <a:sym typeface="Wingdings" panose="05000000000000000000" pitchFamily="2" charset="2"/>
              </a:rPr>
              <a:t> différents</a:t>
            </a:r>
          </a:p>
          <a:p>
            <a:pPr marL="342900" indent="-342900" algn="l">
              <a:buFont typeface="Wingdings" panose="05000000000000000000" pitchFamily="2" charset="2"/>
              <a:buChar char="ü"/>
            </a:pPr>
            <a:r>
              <a:rPr lang="fr-FR" sz="2500" b="1" i="1" dirty="0">
                <a:sym typeface="Wingdings" panose="05000000000000000000" pitchFamily="2" charset="2"/>
              </a:rPr>
              <a:t>Copie asynchrone sur le host</a:t>
            </a:r>
          </a:p>
          <a:p>
            <a:pPr marL="342900" indent="-342900" algn="l">
              <a:buFont typeface="Wingdings" panose="05000000000000000000" pitchFamily="2" charset="2"/>
              <a:buChar char="ü"/>
            </a:pPr>
            <a:r>
              <a:rPr lang="fr-FR" sz="2500" b="1" i="1" dirty="0">
                <a:sym typeface="Wingdings" panose="05000000000000000000" pitchFamily="2" charset="2"/>
              </a:rPr>
              <a:t>Disponibilité des ressources</a:t>
            </a:r>
          </a:p>
          <a:p>
            <a:pPr marL="342900" indent="-342900" algn="l">
              <a:buFont typeface="Arial" panose="020B0604020202020204" pitchFamily="34" charset="0"/>
              <a:buChar char="•"/>
            </a:pPr>
            <a:endParaRPr lang="fr-FR" sz="2500" dirty="0">
              <a:sym typeface="Wingdings" panose="05000000000000000000" pitchFamily="2" charset="2"/>
            </a:endParaRPr>
          </a:p>
          <a:p>
            <a:pPr marL="342900" indent="-342900" algn="l">
              <a:buFont typeface="Arial" panose="020B0604020202020204" pitchFamily="34" charset="0"/>
              <a:buChar char="•"/>
            </a:pPr>
            <a:endParaRPr lang="fr-FR" sz="2500" dirty="0"/>
          </a:p>
        </p:txBody>
      </p:sp>
    </p:spTree>
    <p:extLst>
      <p:ext uri="{BB962C8B-B14F-4D97-AF65-F5344CB8AC3E}">
        <p14:creationId xmlns:p14="http://schemas.microsoft.com/office/powerpoint/2010/main" val="2359748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dirty="0"/>
              <a:t>5 –  </a:t>
            </a:r>
            <a:r>
              <a:rPr lang="fr-FR" sz="4000" dirty="0" err="1"/>
              <a:t>Streams</a:t>
            </a:r>
            <a:endParaRPr lang="en-GB" sz="4000" dirty="0"/>
          </a:p>
        </p:txBody>
      </p:sp>
      <p:sp>
        <p:nvSpPr>
          <p:cNvPr id="4" name="Title 1">
            <a:extLst>
              <a:ext uri="{FF2B5EF4-FFF2-40B4-BE49-F238E27FC236}">
                <a16:creationId xmlns:a16="http://schemas.microsoft.com/office/drawing/2014/main" id="{2E29123A-86B4-477A-99BC-8FD9402020C8}"/>
              </a:ext>
            </a:extLst>
          </p:cNvPr>
          <p:cNvSpPr txBox="1">
            <a:spLocks/>
          </p:cNvSpPr>
          <p:nvPr/>
        </p:nvSpPr>
        <p:spPr>
          <a:xfrm>
            <a:off x="448488" y="981076"/>
            <a:ext cx="11286312" cy="5181600"/>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100" dirty="0"/>
              <a:t>Pipeline/Recouvrement calcul-communication</a:t>
            </a:r>
          </a:p>
          <a:p>
            <a:pPr algn="l"/>
            <a:endParaRPr lang="fr-FR" sz="4000" dirty="0"/>
          </a:p>
          <a:p>
            <a:pPr algn="l"/>
            <a:r>
              <a:rPr lang="fr-FR" sz="2500" b="1" dirty="0" err="1">
                <a:solidFill>
                  <a:schemeClr val="accent1"/>
                </a:solidFill>
              </a:rPr>
              <a:t>cudaStreams_</a:t>
            </a:r>
            <a:r>
              <a:rPr lang="fr-FR" sz="2500" dirty="0" err="1"/>
              <a:t>t</a:t>
            </a:r>
            <a:r>
              <a:rPr lang="fr-FR" sz="2500" dirty="0"/>
              <a:t> </a:t>
            </a:r>
            <a:r>
              <a:rPr lang="fr-FR" sz="2500" dirty="0" err="1"/>
              <a:t>streams</a:t>
            </a:r>
            <a:r>
              <a:rPr lang="fr-FR" sz="2500" dirty="0"/>
              <a:t> [2];</a:t>
            </a:r>
          </a:p>
          <a:p>
            <a:pPr algn="l"/>
            <a:endParaRPr lang="fr-FR" sz="2500" dirty="0"/>
          </a:p>
          <a:p>
            <a:pPr algn="l"/>
            <a:r>
              <a:rPr lang="fr-FR" sz="2500" b="1" dirty="0" err="1">
                <a:solidFill>
                  <a:schemeClr val="accent1"/>
                </a:solidFill>
              </a:rPr>
              <a:t>cudaStreamCreate</a:t>
            </a:r>
            <a:r>
              <a:rPr lang="fr-FR" sz="2500" dirty="0"/>
              <a:t> ( &amp;</a:t>
            </a:r>
            <a:r>
              <a:rPr lang="fr-FR" sz="2500" dirty="0" err="1"/>
              <a:t>streams</a:t>
            </a:r>
            <a:r>
              <a:rPr lang="fr-FR" sz="2500" dirty="0"/>
              <a:t>[0] );</a:t>
            </a:r>
          </a:p>
          <a:p>
            <a:pPr algn="l"/>
            <a:r>
              <a:rPr lang="fr-FR" sz="2500" b="1" dirty="0" err="1">
                <a:solidFill>
                  <a:schemeClr val="accent1"/>
                </a:solidFill>
              </a:rPr>
              <a:t>cudaStreamCreate</a:t>
            </a:r>
            <a:r>
              <a:rPr lang="fr-FR" sz="2500" dirty="0"/>
              <a:t> ( &amp;</a:t>
            </a:r>
            <a:r>
              <a:rPr lang="fr-FR" sz="2500" dirty="0" err="1"/>
              <a:t>streams</a:t>
            </a:r>
            <a:r>
              <a:rPr lang="fr-FR" sz="2500" dirty="0"/>
              <a:t>[1] );</a:t>
            </a:r>
          </a:p>
          <a:p>
            <a:pPr algn="l"/>
            <a:endParaRPr lang="fr-FR" sz="2500" dirty="0"/>
          </a:p>
          <a:p>
            <a:pPr algn="l"/>
            <a:r>
              <a:rPr lang="fr-FR" sz="2500" b="1" dirty="0" err="1">
                <a:solidFill>
                  <a:schemeClr val="accent1"/>
                </a:solidFill>
              </a:rPr>
              <a:t>cudaMemcpyAsync</a:t>
            </a:r>
            <a:r>
              <a:rPr lang="fr-FR" sz="2500" dirty="0"/>
              <a:t>(…,</a:t>
            </a:r>
            <a:r>
              <a:rPr lang="fr-FR" sz="2500" dirty="0" err="1"/>
              <a:t>streams</a:t>
            </a:r>
            <a:r>
              <a:rPr lang="fr-FR" sz="2500" dirty="0"/>
              <a:t>[0] );   // </a:t>
            </a:r>
            <a:r>
              <a:rPr lang="fr-FR" sz="2500" b="1" dirty="0">
                <a:solidFill>
                  <a:srgbClr val="FF0000"/>
                </a:solidFill>
              </a:rPr>
              <a:t>non-bloquant</a:t>
            </a:r>
          </a:p>
          <a:p>
            <a:pPr algn="l"/>
            <a:r>
              <a:rPr lang="fr-FR" sz="2500" b="1" dirty="0" err="1">
                <a:solidFill>
                  <a:schemeClr val="accent1"/>
                </a:solidFill>
              </a:rPr>
              <a:t>cudaMemcpyAsyn</a:t>
            </a:r>
            <a:r>
              <a:rPr lang="fr-FR" sz="2500" dirty="0" err="1"/>
              <a:t>c</a:t>
            </a:r>
            <a:r>
              <a:rPr lang="fr-FR" sz="2500" dirty="0"/>
              <a:t>(…,</a:t>
            </a:r>
            <a:r>
              <a:rPr lang="fr-FR" sz="2500" dirty="0" err="1"/>
              <a:t>streams</a:t>
            </a:r>
            <a:r>
              <a:rPr lang="fr-FR" sz="2500" dirty="0"/>
              <a:t>[1] );</a:t>
            </a:r>
          </a:p>
          <a:p>
            <a:pPr algn="l"/>
            <a:endParaRPr lang="fr-FR" sz="2500" dirty="0"/>
          </a:p>
          <a:p>
            <a:pPr algn="l"/>
            <a:r>
              <a:rPr lang="fr-FR" sz="2500" b="1" dirty="0">
                <a:solidFill>
                  <a:schemeClr val="accent1"/>
                </a:solidFill>
              </a:rPr>
              <a:t>kernel</a:t>
            </a:r>
            <a:r>
              <a:rPr lang="fr-FR" sz="2500" dirty="0"/>
              <a:t> &lt;&lt;&lt; … , </a:t>
            </a:r>
            <a:r>
              <a:rPr lang="fr-FR" sz="2500" dirty="0" err="1"/>
              <a:t>streams</a:t>
            </a:r>
            <a:r>
              <a:rPr lang="fr-FR" sz="2500" dirty="0"/>
              <a:t> [ 0 ] &gt;&gt;&gt; ( … ) ;</a:t>
            </a:r>
          </a:p>
          <a:p>
            <a:pPr algn="l"/>
            <a:r>
              <a:rPr lang="fr-FR" sz="2500" b="1" dirty="0">
                <a:solidFill>
                  <a:schemeClr val="accent1"/>
                </a:solidFill>
              </a:rPr>
              <a:t>kernel</a:t>
            </a:r>
            <a:r>
              <a:rPr lang="fr-FR" sz="2500" dirty="0"/>
              <a:t> &lt;&lt;&lt; … , </a:t>
            </a:r>
            <a:r>
              <a:rPr lang="fr-FR" sz="2500" dirty="0" err="1"/>
              <a:t>streams</a:t>
            </a:r>
            <a:r>
              <a:rPr lang="fr-FR" sz="2500" dirty="0"/>
              <a:t> [ 1 ] &gt;&gt;&gt; ( … ) ;</a:t>
            </a:r>
          </a:p>
          <a:p>
            <a:pPr algn="l"/>
            <a:endParaRPr lang="fr-FR" sz="2500" dirty="0"/>
          </a:p>
          <a:p>
            <a:pPr algn="l"/>
            <a:r>
              <a:rPr lang="fr-FR" sz="2500" b="1" dirty="0" err="1">
                <a:solidFill>
                  <a:schemeClr val="accent1"/>
                </a:solidFill>
              </a:rPr>
              <a:t>cudaMemcpyAsync</a:t>
            </a:r>
            <a:r>
              <a:rPr lang="fr-FR" sz="2500" dirty="0"/>
              <a:t>( …, </a:t>
            </a:r>
            <a:r>
              <a:rPr lang="fr-FR" sz="2500" dirty="0" err="1"/>
              <a:t>streams</a:t>
            </a:r>
            <a:r>
              <a:rPr lang="fr-FR" sz="2500" dirty="0"/>
              <a:t>[0] );</a:t>
            </a:r>
          </a:p>
          <a:p>
            <a:pPr algn="l"/>
            <a:r>
              <a:rPr lang="fr-FR" sz="2500" b="1" dirty="0" err="1">
                <a:solidFill>
                  <a:schemeClr val="accent1"/>
                </a:solidFill>
              </a:rPr>
              <a:t>cudaMemcpyAsyn</a:t>
            </a:r>
            <a:r>
              <a:rPr lang="fr-FR" sz="2500" dirty="0" err="1"/>
              <a:t>c</a:t>
            </a:r>
            <a:r>
              <a:rPr lang="fr-FR" sz="2500" dirty="0"/>
              <a:t>( …, </a:t>
            </a:r>
            <a:r>
              <a:rPr lang="fr-FR" sz="2500" dirty="0" err="1"/>
              <a:t>streams</a:t>
            </a:r>
            <a:r>
              <a:rPr lang="fr-FR" sz="2500" dirty="0"/>
              <a:t>[1] );</a:t>
            </a:r>
          </a:p>
          <a:p>
            <a:pPr algn="l"/>
            <a:endParaRPr lang="fr-FR" sz="2500" dirty="0"/>
          </a:p>
          <a:p>
            <a:pPr algn="l"/>
            <a:r>
              <a:rPr lang="fr-FR" sz="2500" b="1" dirty="0" err="1">
                <a:solidFill>
                  <a:schemeClr val="accent1"/>
                </a:solidFill>
              </a:rPr>
              <a:t>cudaStreamDestroy</a:t>
            </a:r>
            <a:r>
              <a:rPr lang="fr-FR" sz="2500" dirty="0"/>
              <a:t>( </a:t>
            </a:r>
            <a:r>
              <a:rPr lang="fr-FR" sz="2500" dirty="0" err="1"/>
              <a:t>streams</a:t>
            </a:r>
            <a:r>
              <a:rPr lang="fr-FR" sz="2500" dirty="0"/>
              <a:t>[0] );</a:t>
            </a:r>
          </a:p>
          <a:p>
            <a:pPr algn="l"/>
            <a:r>
              <a:rPr lang="fr-FR" sz="2500" b="1" dirty="0" err="1">
                <a:solidFill>
                  <a:schemeClr val="accent1"/>
                </a:solidFill>
              </a:rPr>
              <a:t>cudaStreamDestroy</a:t>
            </a:r>
            <a:r>
              <a:rPr lang="fr-FR" sz="2500" dirty="0"/>
              <a:t>( </a:t>
            </a:r>
            <a:r>
              <a:rPr lang="fr-FR" sz="2500" dirty="0" err="1"/>
              <a:t>streams</a:t>
            </a:r>
            <a:r>
              <a:rPr lang="fr-FR" sz="2500" dirty="0"/>
              <a:t>[1] );</a:t>
            </a:r>
          </a:p>
          <a:p>
            <a:pPr algn="l"/>
            <a:endParaRPr lang="fr-FR" sz="2500" dirty="0"/>
          </a:p>
        </p:txBody>
      </p:sp>
    </p:spTree>
    <p:extLst>
      <p:ext uri="{BB962C8B-B14F-4D97-AF65-F5344CB8AC3E}">
        <p14:creationId xmlns:p14="http://schemas.microsoft.com/office/powerpoint/2010/main" val="1460730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8645728" cy="626977"/>
          </a:xfrm>
        </p:spPr>
        <p:txBody>
          <a:bodyPr>
            <a:normAutofit fontScale="90000"/>
          </a:bodyPr>
          <a:lstStyle/>
          <a:p>
            <a:pPr algn="l"/>
            <a:r>
              <a:rPr lang="fr-FR" sz="4000"/>
              <a:t>Bilan</a:t>
            </a:r>
            <a:endParaRPr lang="en-GB" sz="4000" dirty="0"/>
          </a:p>
        </p:txBody>
      </p:sp>
      <p:sp>
        <p:nvSpPr>
          <p:cNvPr id="5" name="Title 1">
            <a:extLst>
              <a:ext uri="{FF2B5EF4-FFF2-40B4-BE49-F238E27FC236}">
                <a16:creationId xmlns:a16="http://schemas.microsoft.com/office/drawing/2014/main" id="{E721E78A-D457-4E94-A44E-0ABE6179C3E1}"/>
              </a:ext>
            </a:extLst>
          </p:cNvPr>
          <p:cNvSpPr txBox="1">
            <a:spLocks/>
          </p:cNvSpPr>
          <p:nvPr/>
        </p:nvSpPr>
        <p:spPr>
          <a:xfrm>
            <a:off x="317346" y="1526468"/>
            <a:ext cx="5969066" cy="12316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t>Programmation simple</a:t>
            </a:r>
            <a:r>
              <a:rPr lang="fr-FR" sz="3200" dirty="0"/>
              <a:t>…</a:t>
            </a:r>
          </a:p>
          <a:p>
            <a:pPr marL="571500" indent="-571500" algn="l">
              <a:buFont typeface="Arial" panose="020B0604020202020204" pitchFamily="34" charset="0"/>
              <a:buChar char="•"/>
            </a:pPr>
            <a:r>
              <a:rPr lang="fr-FR" sz="2400" dirty="0"/>
              <a:t>CUDA = C/C++ avec quelques mots-clés</a:t>
            </a:r>
          </a:p>
          <a:p>
            <a:pPr marL="571500" indent="-571500" algn="l">
              <a:buFont typeface="Arial" panose="020B0604020202020204" pitchFamily="34" charset="0"/>
              <a:buChar char="•"/>
            </a:pPr>
            <a:r>
              <a:rPr lang="fr-FR" sz="2400" dirty="0"/>
              <a:t>compilation aisée</a:t>
            </a:r>
          </a:p>
        </p:txBody>
      </p:sp>
      <p:sp>
        <p:nvSpPr>
          <p:cNvPr id="7" name="Title 1">
            <a:extLst>
              <a:ext uri="{FF2B5EF4-FFF2-40B4-BE49-F238E27FC236}">
                <a16:creationId xmlns:a16="http://schemas.microsoft.com/office/drawing/2014/main" id="{0A9EF623-D846-43EE-B3AA-2A5CAFC5F5ED}"/>
              </a:ext>
            </a:extLst>
          </p:cNvPr>
          <p:cNvSpPr txBox="1">
            <a:spLocks/>
          </p:cNvSpPr>
          <p:nvPr/>
        </p:nvSpPr>
        <p:spPr>
          <a:xfrm>
            <a:off x="317346" y="3429000"/>
            <a:ext cx="10149615" cy="2616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b="1" dirty="0"/>
              <a:t>Optimisation parfois complexe !</a:t>
            </a:r>
          </a:p>
          <a:p>
            <a:pPr marL="571500" indent="-571500" algn="l">
              <a:buFont typeface="Arial" panose="020B0604020202020204" pitchFamily="34" charset="0"/>
              <a:buChar char="•"/>
            </a:pPr>
            <a:r>
              <a:rPr lang="fr-FR" sz="2400" dirty="0"/>
              <a:t>optimisations classiques : déroulage de boucles</a:t>
            </a:r>
          </a:p>
          <a:p>
            <a:pPr marL="571500" indent="-571500" algn="l">
              <a:buFont typeface="Arial" panose="020B0604020202020204" pitchFamily="34" charset="0"/>
              <a:buChar char="•"/>
            </a:pPr>
            <a:r>
              <a:rPr lang="fr-FR" sz="2400" dirty="0"/>
              <a:t>dépend de l’architecture GPU : nombres de générations + variantes</a:t>
            </a:r>
          </a:p>
          <a:p>
            <a:pPr marL="571500" indent="-571500" algn="l">
              <a:buFont typeface="Arial" panose="020B0604020202020204" pitchFamily="34" charset="0"/>
              <a:buChar char="•"/>
            </a:pPr>
            <a:r>
              <a:rPr lang="fr-FR" sz="2400" dirty="0"/>
              <a:t>différents types de mémoire</a:t>
            </a:r>
          </a:p>
          <a:p>
            <a:pPr marL="571500" indent="-571500" algn="l">
              <a:buFont typeface="Arial" panose="020B0604020202020204" pitchFamily="34" charset="0"/>
              <a:buChar char="•"/>
            </a:pPr>
            <a:r>
              <a:rPr lang="fr-FR" sz="2400" dirty="0"/>
              <a:t>répartition des threads en blocs, grilles + </a:t>
            </a:r>
            <a:r>
              <a:rPr lang="fr-FR" sz="2400" dirty="0" err="1"/>
              <a:t>warps</a:t>
            </a:r>
            <a:endParaRPr lang="fr-FR" sz="2400" dirty="0"/>
          </a:p>
          <a:p>
            <a:pPr marL="571500" indent="-571500" algn="l">
              <a:buFont typeface="Arial" panose="020B0604020202020204" pitchFamily="34" charset="0"/>
              <a:buChar char="•"/>
            </a:pPr>
            <a:r>
              <a:rPr lang="fr-FR" sz="2400" dirty="0"/>
              <a:t>synchronisation</a:t>
            </a:r>
          </a:p>
          <a:p>
            <a:pPr marL="571500" indent="-571500" algn="l">
              <a:buFont typeface="Arial" panose="020B0604020202020204" pitchFamily="34" charset="0"/>
              <a:buChar char="•"/>
            </a:pPr>
            <a:r>
              <a:rPr lang="fr-FR" sz="2400" dirty="0"/>
              <a:t>recouvrement calculs/communications</a:t>
            </a:r>
          </a:p>
        </p:txBody>
      </p:sp>
    </p:spTree>
    <p:extLst>
      <p:ext uri="{BB962C8B-B14F-4D97-AF65-F5344CB8AC3E}">
        <p14:creationId xmlns:p14="http://schemas.microsoft.com/office/powerpoint/2010/main" val="3503430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69983DFA-9502-4923-9F5D-88F745A12EE2}"/>
              </a:ext>
            </a:extLst>
          </p:cNvPr>
          <p:cNvSpPr txBox="1">
            <a:spLocks/>
          </p:cNvSpPr>
          <p:nvPr/>
        </p:nvSpPr>
        <p:spPr>
          <a:xfrm>
            <a:off x="5207119" y="2994660"/>
            <a:ext cx="1330841" cy="70321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000" dirty="0"/>
              <a:t>Fin </a:t>
            </a:r>
          </a:p>
        </p:txBody>
      </p:sp>
    </p:spTree>
    <p:extLst>
      <p:ext uri="{BB962C8B-B14F-4D97-AF65-F5344CB8AC3E}">
        <p14:creationId xmlns:p14="http://schemas.microsoft.com/office/powerpoint/2010/main" val="205112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FE364-F387-5E96-D7DE-3FAFD93E9E3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A01B18B-D08A-E85F-D092-6CA51656C0B1}"/>
              </a:ext>
            </a:extLst>
          </p:cNvPr>
          <p:cNvSpPr>
            <a:spLocks noGrp="1"/>
          </p:cNvSpPr>
          <p:nvPr>
            <p:ph type="ctrTitle"/>
          </p:nvPr>
        </p:nvSpPr>
        <p:spPr>
          <a:xfrm>
            <a:off x="165763" y="228599"/>
            <a:ext cx="3796637" cy="626977"/>
          </a:xfrm>
        </p:spPr>
        <p:txBody>
          <a:bodyPr>
            <a:normAutofit fontScale="90000"/>
          </a:bodyPr>
          <a:lstStyle/>
          <a:p>
            <a:pPr algn="l"/>
            <a:r>
              <a:rPr lang="fr-FR" sz="4000"/>
              <a:t>1 - Ressources</a:t>
            </a:r>
            <a:endParaRPr lang="en-GB" sz="4000" dirty="0"/>
          </a:p>
        </p:txBody>
      </p:sp>
      <p:pic>
        <p:nvPicPr>
          <p:cNvPr id="1028" name="Picture 4" descr="Claude - Review 2025 - PCMag UK">
            <a:extLst>
              <a:ext uri="{FF2B5EF4-FFF2-40B4-BE49-F238E27FC236}">
                <a16:creationId xmlns:a16="http://schemas.microsoft.com/office/drawing/2014/main" id="{4BE22E98-64FE-D169-0748-4636130F6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619" y="1390468"/>
            <a:ext cx="382700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ce que le ChatGPTCe que les parents doivent savoir | Internet Matters">
            <a:extLst>
              <a:ext uri="{FF2B5EF4-FFF2-40B4-BE49-F238E27FC236}">
                <a16:creationId xmlns:a16="http://schemas.microsoft.com/office/drawing/2014/main" id="{7C3745E0-3CC7-7C1B-7F27-95AE5496B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9" y="4334828"/>
            <a:ext cx="3320925" cy="174616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A5FBBF9D-E7DF-2E09-BC6C-E33F831D0590}"/>
              </a:ext>
            </a:extLst>
          </p:cNvPr>
          <p:cNvPicPr>
            <a:picLocks noChangeAspect="1"/>
          </p:cNvPicPr>
          <p:nvPr/>
        </p:nvPicPr>
        <p:blipFill>
          <a:blip r:embed="rId5"/>
          <a:stretch>
            <a:fillRect/>
          </a:stretch>
        </p:blipFill>
        <p:spPr>
          <a:xfrm>
            <a:off x="5635499" y="3667357"/>
            <a:ext cx="4310063" cy="2413635"/>
          </a:xfrm>
          <a:prstGeom prst="rect">
            <a:avLst/>
          </a:prstGeom>
        </p:spPr>
      </p:pic>
      <p:pic>
        <p:nvPicPr>
          <p:cNvPr id="1034" name="Picture 10" descr="La note éthique de Llama (Meta) selon Moralscore, plateforme RSE :  environnement et social">
            <a:extLst>
              <a:ext uri="{FF2B5EF4-FFF2-40B4-BE49-F238E27FC236}">
                <a16:creationId xmlns:a16="http://schemas.microsoft.com/office/drawing/2014/main" id="{96FE2CD0-2AAA-1981-5C32-C42976DCB1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294" y="141696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DC93106-009B-6276-07D2-7548F2E54A51}"/>
              </a:ext>
            </a:extLst>
          </p:cNvPr>
          <p:cNvPicPr>
            <a:picLocks noChangeAspect="1"/>
          </p:cNvPicPr>
          <p:nvPr/>
        </p:nvPicPr>
        <p:blipFill>
          <a:blip r:embed="rId7"/>
          <a:stretch>
            <a:fillRect/>
          </a:stretch>
        </p:blipFill>
        <p:spPr>
          <a:xfrm>
            <a:off x="8362950" y="2785381"/>
            <a:ext cx="2618735" cy="748211"/>
          </a:xfrm>
          <a:prstGeom prst="rect">
            <a:avLst/>
          </a:prstGeom>
        </p:spPr>
      </p:pic>
    </p:spTree>
    <p:extLst>
      <p:ext uri="{BB962C8B-B14F-4D97-AF65-F5344CB8AC3E}">
        <p14:creationId xmlns:p14="http://schemas.microsoft.com/office/powerpoint/2010/main" val="169989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724ABB7-244F-494B-81BB-0775C8D1566B}"/>
              </a:ext>
            </a:extLst>
          </p:cNvPr>
          <p:cNvSpPr>
            <a:spLocks noGrp="1"/>
          </p:cNvSpPr>
          <p:nvPr>
            <p:ph type="ctrTitle"/>
          </p:nvPr>
        </p:nvSpPr>
        <p:spPr>
          <a:xfrm>
            <a:off x="165763" y="228599"/>
            <a:ext cx="6349337" cy="626977"/>
          </a:xfrm>
        </p:spPr>
        <p:txBody>
          <a:bodyPr>
            <a:normAutofit fontScale="90000"/>
          </a:bodyPr>
          <a:lstStyle/>
          <a:p>
            <a:pPr algn="l"/>
            <a:r>
              <a:rPr lang="fr-FR" sz="4000" dirty="0"/>
              <a:t>1 – Contexte / graphisme</a:t>
            </a:r>
            <a:endParaRPr lang="en-GB" sz="4000" dirty="0"/>
          </a:p>
        </p:txBody>
      </p:sp>
      <p:pic>
        <p:nvPicPr>
          <p:cNvPr id="2050" name="Picture 2" descr="Forza Horizon 5 – PS5 | Jeux (France)">
            <a:extLst>
              <a:ext uri="{FF2B5EF4-FFF2-40B4-BE49-F238E27FC236}">
                <a16:creationId xmlns:a16="http://schemas.microsoft.com/office/drawing/2014/main" id="{B64776FF-AA4E-F0BD-E77B-1101CC52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82" y="1243010"/>
            <a:ext cx="3359266" cy="1881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Flight Simulator | Xbox">
            <a:extLst>
              <a:ext uri="{FF2B5EF4-FFF2-40B4-BE49-F238E27FC236}">
                <a16:creationId xmlns:a16="http://schemas.microsoft.com/office/drawing/2014/main" id="{71993603-ECFD-8FB6-65AB-D5EB76EF0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4474" y="1209674"/>
            <a:ext cx="2072676" cy="31146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TA V : Amazon.fr: Jeux vidéo">
            <a:extLst>
              <a:ext uri="{FF2B5EF4-FFF2-40B4-BE49-F238E27FC236}">
                <a16:creationId xmlns:a16="http://schemas.microsoft.com/office/drawing/2014/main" id="{2F7209DE-DB6A-7C70-16F9-0959A6B41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875" y="3514725"/>
            <a:ext cx="2201903" cy="31146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utique Call of Duty® | Black Ops 6">
            <a:extLst>
              <a:ext uri="{FF2B5EF4-FFF2-40B4-BE49-F238E27FC236}">
                <a16:creationId xmlns:a16="http://schemas.microsoft.com/office/drawing/2014/main" id="{08B7CC1D-2052-44B3-7685-80C011629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516" y="946898"/>
            <a:ext cx="3359266" cy="188118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ortnite : Les dernières infos connues sur la saison 9 - JVFrance">
            <a:extLst>
              <a:ext uri="{FF2B5EF4-FFF2-40B4-BE49-F238E27FC236}">
                <a16:creationId xmlns:a16="http://schemas.microsoft.com/office/drawing/2014/main" id="{A46E0204-CB41-1FC0-3A7E-B7F77FD56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49" y="4049896"/>
            <a:ext cx="3908893" cy="218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2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9130</TotalTime>
  <Words>9996</Words>
  <Application>Microsoft Office PowerPoint</Application>
  <PresentationFormat>Grand écran</PresentationFormat>
  <Paragraphs>1792</Paragraphs>
  <Slides>74</Slides>
  <Notes>72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74</vt:i4>
      </vt:variant>
    </vt:vector>
  </HeadingPairs>
  <TitlesOfParts>
    <vt:vector size="82" baseType="lpstr">
      <vt:lpstr>-apple-system</vt:lpstr>
      <vt:lpstr>Arial</vt:lpstr>
      <vt:lpstr>Calibri</vt:lpstr>
      <vt:lpstr>Calibri Light</vt:lpstr>
      <vt:lpstr>Courier New</vt:lpstr>
      <vt:lpstr>Symbol</vt:lpstr>
      <vt:lpstr>Wingdings</vt:lpstr>
      <vt:lpstr>Office Theme</vt:lpstr>
      <vt:lpstr>Nvidia CUDA</vt:lpstr>
      <vt:lpstr>Organisation générale</vt:lpstr>
      <vt:lpstr>Agenda</vt:lpstr>
      <vt:lpstr>1 – NVIDIA CUDA</vt:lpstr>
      <vt:lpstr>1 – Environnement Logiciels</vt:lpstr>
      <vt:lpstr>1 - Ressources</vt:lpstr>
      <vt:lpstr>1 - Ressources</vt:lpstr>
      <vt:lpstr>1 - Ressources</vt:lpstr>
      <vt:lpstr>1 – Contexte / graphisme</vt:lpstr>
      <vt:lpstr>1 – Contexte / simulation</vt:lpstr>
      <vt:lpstr>1 – Contexte / AI</vt:lpstr>
      <vt:lpstr>1 –  Bilan</vt:lpstr>
      <vt:lpstr>Agenda</vt:lpstr>
      <vt:lpstr>2 – Taxonomie  de Flynn</vt:lpstr>
      <vt:lpstr>2 – Loi Amdhal</vt:lpstr>
      <vt:lpstr>2 – Loi de Moore</vt:lpstr>
      <vt:lpstr>2 – Pourquoi les accélérateurs ?</vt:lpstr>
      <vt:lpstr>2 – Pourquoi les GPUs ?</vt:lpstr>
      <vt:lpstr>2 – Architecture générale</vt:lpstr>
      <vt:lpstr>2 – Architecture générale</vt:lpstr>
      <vt:lpstr>2 – Architecture générale</vt:lpstr>
      <vt:lpstr>2 –  Gammes Nvidia</vt:lpstr>
      <vt:lpstr>2 – Générations de GPU </vt:lpstr>
      <vt:lpstr>2 – Mémoires</vt:lpstr>
      <vt:lpstr>2 – Mémoires</vt:lpstr>
      <vt:lpstr>2 – Unités de calcul</vt:lpstr>
      <vt:lpstr>2 – Architecture  Tesla (G80)</vt:lpstr>
      <vt:lpstr>2 – Architecture Volta (V100)</vt:lpstr>
      <vt:lpstr>2 – Mémoires / Unités de Calcul</vt:lpstr>
      <vt:lpstr>2 – Architectures : comparatif </vt:lpstr>
      <vt:lpstr>2 – Bilan</vt:lpstr>
      <vt:lpstr>Agenda</vt:lpstr>
      <vt:lpstr>3  – Programmation hétérogène</vt:lpstr>
      <vt:lpstr>3  –  Coté device : Modèle SPMD</vt:lpstr>
      <vt:lpstr>3 – Organisation des threads</vt:lpstr>
      <vt:lpstr>3 – Remarques</vt:lpstr>
      <vt:lpstr>3 – Déroulement d’un programme CUDA</vt:lpstr>
      <vt:lpstr>3 – Compilation</vt:lpstr>
      <vt:lpstr>Agenda</vt:lpstr>
      <vt:lpstr>4 – Code Host : Appel des fonctions CUDA</vt:lpstr>
      <vt:lpstr>4 – Threads et processeurs</vt:lpstr>
      <vt:lpstr>4 – Threads et processeurs - terminologie</vt:lpstr>
      <vt:lpstr>4 – Règles</vt:lpstr>
      <vt:lpstr>4 – Warp – exécution instruction</vt:lpstr>
      <vt:lpstr>4 – Warp sur l’architecture Tesla</vt:lpstr>
      <vt:lpstr>4 – Warp : Cas des structures conditionnelles</vt:lpstr>
      <vt:lpstr>4 – Warp : Exécution</vt:lpstr>
      <vt:lpstr>4 – Warp : Synchronisation</vt:lpstr>
      <vt:lpstr>4 – Warp :  Ordonnancement</vt:lpstr>
      <vt:lpstr>4 –Blocs: placement sur les multiprocesseurs</vt:lpstr>
      <vt:lpstr>4 –  Bilan</vt:lpstr>
      <vt:lpstr>Agenda</vt:lpstr>
      <vt:lpstr>5 – C/C++, API</vt:lpstr>
      <vt:lpstr>5 – Premiers pas …</vt:lpstr>
      <vt:lpstr>Programmation côté host</vt:lpstr>
      <vt:lpstr>5 –  Appel d’un kernel</vt:lpstr>
      <vt:lpstr>5 –  Allocation de mémoire sur le device</vt:lpstr>
      <vt:lpstr>5 –  Transfert de données host-device</vt:lpstr>
      <vt:lpstr>5 –  Gestion des erreurs</vt:lpstr>
      <vt:lpstr>Programmation côté kernel</vt:lpstr>
      <vt:lpstr>5 –  Qualificateurs de kernel</vt:lpstr>
      <vt:lpstr>5 –  Identification des threads/blocs</vt:lpstr>
      <vt:lpstr>5 –  Identification des threads/blocs</vt:lpstr>
      <vt:lpstr>5 –  Vision globale</vt:lpstr>
      <vt:lpstr>5 –  Qualificateurs de variables</vt:lpstr>
      <vt:lpstr>5 –  Différents types de mémoire</vt:lpstr>
      <vt:lpstr>5 –  Mémoire shared</vt:lpstr>
      <vt:lpstr>5 –  Mémoire shared</vt:lpstr>
      <vt:lpstr>5 –  Synchronisation des threads</vt:lpstr>
      <vt:lpstr>5 –  Streams</vt:lpstr>
      <vt:lpstr>5 –  Streams</vt:lpstr>
      <vt:lpstr>5 –  Streams</vt:lpstr>
      <vt:lpstr>Bilan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CUDA</dc:title>
  <dc:creator>Fabrice Dupros</dc:creator>
  <cp:lastModifiedBy>fabrice dupros</cp:lastModifiedBy>
  <cp:revision>198</cp:revision>
  <dcterms:created xsi:type="dcterms:W3CDTF">2022-03-01T08:02:00Z</dcterms:created>
  <dcterms:modified xsi:type="dcterms:W3CDTF">2026-02-04T23:46:39Z</dcterms:modified>
</cp:coreProperties>
</file>